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21"/>
  </p:notesMasterIdLst>
  <p:sldIdLst>
    <p:sldId id="256" r:id="rId5"/>
    <p:sldId id="459" r:id="rId6"/>
    <p:sldId id="461" r:id="rId7"/>
    <p:sldId id="462" r:id="rId8"/>
    <p:sldId id="463" r:id="rId9"/>
    <p:sldId id="464" r:id="rId10"/>
    <p:sldId id="466" r:id="rId11"/>
    <p:sldId id="465" r:id="rId12"/>
    <p:sldId id="467" r:id="rId13"/>
    <p:sldId id="468" r:id="rId14"/>
    <p:sldId id="470" r:id="rId15"/>
    <p:sldId id="469" r:id="rId16"/>
    <p:sldId id="471" r:id="rId17"/>
    <p:sldId id="473" r:id="rId18"/>
    <p:sldId id="474" r:id="rId19"/>
    <p:sldId id="472"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ssier candidature Orange Fab" id="{A3134A67-E28C-444C-B76D-8D440F66C659}">
          <p14:sldIdLst>
            <p14:sldId id="256"/>
            <p14:sldId id="459"/>
            <p14:sldId id="461"/>
            <p14:sldId id="462"/>
            <p14:sldId id="463"/>
            <p14:sldId id="464"/>
            <p14:sldId id="466"/>
            <p14:sldId id="465"/>
            <p14:sldId id="467"/>
            <p14:sldId id="468"/>
            <p14:sldId id="470"/>
            <p14:sldId id="469"/>
            <p14:sldId id="471"/>
            <p14:sldId id="473"/>
            <p14:sldId id="474"/>
            <p14:sldId id="472"/>
          </p14:sldIdLst>
        </p14:section>
      </p14:sectionLst>
    </p:ext>
    <p:ext uri="{EFAFB233-063F-42B5-8137-9DF3F51BA10A}">
      <p15:sldGuideLst xmlns:p15="http://schemas.microsoft.com/office/powerpoint/2012/main" xmlns="">
        <p15:guide id="9" orient="horz" pos="169">
          <p15:clr>
            <a:srgbClr val="A4A3A4"/>
          </p15:clr>
        </p15:guide>
        <p15:guide id="10" pos="2880">
          <p15:clr>
            <a:srgbClr val="A4A3A4"/>
          </p15:clr>
        </p15:guide>
        <p15:guide id="11" orient="horz" pos="636" userDrawn="1">
          <p15:clr>
            <a:srgbClr val="A4A3A4"/>
          </p15:clr>
        </p15:guide>
        <p15:guide id="12" orient="horz" pos="744" userDrawn="1">
          <p15:clr>
            <a:srgbClr val="A4A3A4"/>
          </p15:clr>
        </p15:guide>
        <p15:guide id="13" orient="horz" pos="1621" userDrawn="1">
          <p15:clr>
            <a:srgbClr val="A4A3A4"/>
          </p15:clr>
        </p15:guide>
        <p15:guide id="14" orient="horz" pos="2867" userDrawn="1">
          <p15:clr>
            <a:srgbClr val="A4A3A4"/>
          </p15:clr>
        </p15:guide>
        <p15:guide id="15" pos="198" userDrawn="1">
          <p15:clr>
            <a:srgbClr val="A4A3A4"/>
          </p15:clr>
        </p15:guide>
        <p15:guide id="16" pos="5562" userDrawn="1">
          <p15:clr>
            <a:srgbClr val="A4A3A4"/>
          </p15:clr>
        </p15:guide>
        <p15:guide id="17" orient="horz" pos="162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00"/>
    <a:srgbClr val="595959"/>
    <a:srgbClr val="D6D6D6"/>
    <a:srgbClr val="B5E8F7"/>
    <a:srgbClr val="0A6E31"/>
    <a:srgbClr val="FFB400"/>
    <a:srgbClr val="714E46"/>
    <a:srgbClr val="482E26"/>
    <a:srgbClr val="C19372"/>
    <a:srgbClr val="FFF6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675" autoAdjust="0"/>
    <p:restoredTop sz="97331" autoAdjust="0"/>
  </p:normalViewPr>
  <p:slideViewPr>
    <p:cSldViewPr showGuides="1">
      <p:cViewPr varScale="1">
        <p:scale>
          <a:sx n="68" d="100"/>
          <a:sy n="68" d="100"/>
        </p:scale>
        <p:origin x="-102" y="-408"/>
      </p:cViewPr>
      <p:guideLst>
        <p:guide orient="horz" pos="169"/>
        <p:guide orient="horz" pos="636"/>
        <p:guide orient="horz" pos="744"/>
        <p:guide orient="horz" pos="2867"/>
        <p:guide orient="horz" pos="1620"/>
        <p:guide pos="2880"/>
        <p:guide pos="198"/>
        <p:guide pos="5562"/>
      </p:guideLst>
    </p:cSldViewPr>
  </p:slideViewPr>
  <p:outlineViewPr>
    <p:cViewPr>
      <p:scale>
        <a:sx n="33" d="100"/>
        <a:sy n="33" d="100"/>
      </p:scale>
      <p:origin x="0" y="0"/>
    </p:cViewPr>
  </p:outlineViewPr>
  <p:notesTextViewPr>
    <p:cViewPr>
      <p:scale>
        <a:sx n="1" d="1"/>
        <a:sy n="1" d="1"/>
      </p:scale>
      <p:origin x="0" y="0"/>
    </p:cViewPr>
  </p:notesTextViewPr>
  <p:sorterViewPr>
    <p:cViewPr>
      <p:scale>
        <a:sx n="74" d="100"/>
        <a:sy n="74" d="100"/>
      </p:scale>
      <p:origin x="0" y="6114"/>
    </p:cViewPr>
  </p:sorterViewPr>
  <p:notesViewPr>
    <p:cSldViewPr showGuides="1">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8"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55 Roman" panose="020B0604020202020204" pitchFamily="34" charset="0"/>
              </a:defRPr>
            </a:lvl1pPr>
          </a:lstStyle>
          <a:p>
            <a:endParaRPr lang="en-GB" dirty="0"/>
          </a:p>
        </p:txBody>
      </p:sp>
      <p:sp>
        <p:nvSpPr>
          <p:cNvPr id="9"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Helvetica 55 Roman" panose="020B0604020202020204" pitchFamily="34" charset="0"/>
              </a:defRPr>
            </a:lvl1pPr>
          </a:lstStyle>
          <a:p>
            <a:fld id="{14F63557-65CD-470F-8999-4C3C411BE899}" type="datetimeFigureOut">
              <a:rPr lang="en-GB" smtClean="0"/>
              <a:pPr/>
              <a:t>15/01/2021</a:t>
            </a:fld>
            <a:endParaRPr lang="en-GB"/>
          </a:p>
        </p:txBody>
      </p:sp>
      <p:sp>
        <p:nvSpPr>
          <p:cNvPr id="10" name="Notes Placeholder 4"/>
          <p:cNvSpPr>
            <a:spLocks noGrp="1"/>
          </p:cNvSpPr>
          <p:nvPr>
            <p:ph type="body" sz="quarter" idx="3"/>
          </p:nvPr>
        </p:nvSpPr>
        <p:spPr>
          <a:xfrm>
            <a:off x="381000" y="4343400"/>
            <a:ext cx="6096000" cy="4114800"/>
          </a:xfrm>
          <a:prstGeom prst="rect">
            <a:avLst/>
          </a:prstGeom>
        </p:spPr>
        <p:txBody>
          <a:bodyPr vert="horz" lIns="91440" tIns="45720" rIns="180000" bIns="45720" rtlCol="0"/>
          <a:lstStyle/>
          <a:p>
            <a:pPr marL="92075"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75 Bold" panose="020B0804020202020204" pitchFamily="34" charset="0"/>
                <a:ea typeface="+mn-ea"/>
                <a:cs typeface="+mn-cs"/>
              </a:rPr>
              <a:t>Click to edit Master text styles</a:t>
            </a:r>
          </a:p>
          <a:p>
            <a:pPr marL="230188" marR="0" lvl="1" indent="-1381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000" b="0" i="0" u="none" strike="noStrike" kern="1200" cap="none" spc="0" normalizeH="0" baseline="0" noProof="0" dirty="0">
                <a:ln>
                  <a:noFill/>
                </a:ln>
                <a:solidFill>
                  <a:prstClr val="black"/>
                </a:solidFill>
                <a:effectLst/>
                <a:uLnTx/>
                <a:uFillTx/>
                <a:latin typeface="Helvetica 75 Bold" panose="020B0804020202020204" pitchFamily="34" charset="0"/>
                <a:ea typeface="+mn-ea"/>
                <a:cs typeface="+mn-cs"/>
              </a:rPr>
              <a:t>Second level</a:t>
            </a:r>
          </a:p>
          <a:p>
            <a:pPr marL="360363" marR="0" lvl="2" indent="-147638" algn="l" defTabSz="914400" rtl="0" eaLnBrk="1" fontAlgn="auto" latinLnBrk="0" hangingPunct="1">
              <a:lnSpc>
                <a:spcPct val="100000"/>
              </a:lnSpc>
              <a:spcBef>
                <a:spcPts val="0"/>
              </a:spcBef>
              <a:spcAft>
                <a:spcPts val="0"/>
              </a:spcAft>
              <a:buClrTx/>
              <a:buSzTx/>
              <a:buFont typeface="Helvetica 55 Roman"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Helvetica 55 Roman" panose="020B0604020202020204" pitchFamily="34" charset="0"/>
                <a:ea typeface="+mn-ea"/>
                <a:cs typeface="+mn-cs"/>
              </a:rPr>
              <a:t>Third level</a:t>
            </a:r>
          </a:p>
          <a:p>
            <a:pPr marL="522288" marR="0" lvl="3" indent="-138113" algn="l" defTabSz="914400" rtl="0" eaLnBrk="1" fontAlgn="auto" latinLnBrk="0" hangingPunct="1">
              <a:lnSpc>
                <a:spcPct val="100000"/>
              </a:lnSpc>
              <a:spcBef>
                <a:spcPts val="0"/>
              </a:spcBef>
              <a:spcAft>
                <a:spcPts val="0"/>
              </a:spcAft>
              <a:buClrTx/>
              <a:buSzTx/>
              <a:buFont typeface="Helvetica 55 Roman"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Helvetica 55 Roman" panose="020B0604020202020204" pitchFamily="34" charset="0"/>
                <a:ea typeface="+mn-ea"/>
                <a:cs typeface="+mn-cs"/>
              </a:rPr>
              <a:t>Fourth level</a:t>
            </a:r>
          </a:p>
          <a:p>
            <a:pPr marL="668338" marR="0" lvl="4" indent="-146050" algn="l" defTabSz="914400" rtl="0" eaLnBrk="1" fontAlgn="auto" latinLnBrk="0" hangingPunct="1">
              <a:lnSpc>
                <a:spcPct val="100000"/>
              </a:lnSpc>
              <a:spcBef>
                <a:spcPts val="0"/>
              </a:spcBef>
              <a:spcAft>
                <a:spcPts val="0"/>
              </a:spcAft>
              <a:buClrTx/>
              <a:buSzTx/>
              <a:buFont typeface="Helvetica 55 Roman"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Helvetica 55 Roman" panose="020B0604020202020204" pitchFamily="34" charset="0"/>
                <a:ea typeface="+mn-ea"/>
                <a:cs typeface="+mn-cs"/>
              </a:rPr>
              <a:t>Fifth level</a:t>
            </a:r>
            <a:endParaRPr kumimoji="0" lang="en-GB" sz="1000" b="0" i="0" u="none" strike="noStrike" kern="1200" cap="none" spc="0" normalizeH="0" baseline="0" noProof="0" dirty="0">
              <a:ln>
                <a:noFill/>
              </a:ln>
              <a:solidFill>
                <a:prstClr val="black"/>
              </a:solidFill>
              <a:effectLst/>
              <a:uLnTx/>
              <a:uFillTx/>
              <a:latin typeface="Helvetica 55 Roman" panose="020B0604020202020204" pitchFamily="34" charset="0"/>
              <a:ea typeface="+mn-ea"/>
              <a:cs typeface="+mn-cs"/>
            </a:endParaRPr>
          </a:p>
        </p:txBody>
      </p:sp>
      <p:sp>
        <p:nvSpPr>
          <p:cNvPr id="11"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elvetica 55 Roman" panose="020B0604020202020204" pitchFamily="34" charset="0"/>
              </a:defRPr>
            </a:lvl1pPr>
          </a:lstStyle>
          <a:p>
            <a:endParaRPr lang="en-GB"/>
          </a:p>
        </p:txBody>
      </p:sp>
      <p:sp>
        <p:nvSpPr>
          <p:cNvPr id="12"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Helvetica 55 Roman" panose="020B0604020202020204" pitchFamily="34" charset="0"/>
              </a:defRPr>
            </a:lvl1pPr>
          </a:lstStyle>
          <a:p>
            <a:fld id="{885932DF-9606-4758-A2B5-AF1153FB1ABB}" type="slidenum">
              <a:rPr lang="en-GB" smtClean="0"/>
              <a:pPr/>
              <a:t>‹N°›</a:t>
            </a:fld>
            <a:endParaRPr lang="en-GB"/>
          </a:p>
        </p:txBody>
      </p:sp>
    </p:spTree>
    <p:extLst>
      <p:ext uri="{BB962C8B-B14F-4D97-AF65-F5344CB8AC3E}">
        <p14:creationId xmlns:p14="http://schemas.microsoft.com/office/powerpoint/2010/main" val="1938228746"/>
      </p:ext>
    </p:extLst>
  </p:cSld>
  <p:clrMap bg1="lt1" tx1="dk1" bg2="lt2" tx2="dk2" accent1="accent1" accent2="accent2" accent3="accent3" accent4="accent4" accent5="accent5" accent6="accent6" hlink="hlink" folHlink="folHlink"/>
  <p:notesStyle>
    <a:lvl1pPr marL="92075" marR="0" indent="0" algn="l" defTabSz="914400" rtl="0" eaLnBrk="1" fontAlgn="auto" latinLnBrk="0" hangingPunct="1">
      <a:lnSpc>
        <a:spcPct val="100000"/>
      </a:lnSpc>
      <a:spcBef>
        <a:spcPts val="0"/>
      </a:spcBef>
      <a:spcAft>
        <a:spcPts val="0"/>
      </a:spcAft>
      <a:buClrTx/>
      <a:buSzTx/>
      <a:buFontTx/>
      <a:buNone/>
      <a:tabLst/>
      <a:defRPr sz="1000" kern="1200">
        <a:solidFill>
          <a:schemeClr val="tx1"/>
        </a:solidFill>
        <a:latin typeface="Helvetica 75 Bold" panose="020B0804020202020204" pitchFamily="34" charset="0"/>
        <a:ea typeface="+mn-ea"/>
        <a:cs typeface="+mn-cs"/>
      </a:defRPr>
    </a:lvl1pPr>
    <a:lvl2pPr marL="230188" marR="0" indent="-1381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sz="1000" kern="1200">
        <a:solidFill>
          <a:schemeClr val="tx1"/>
        </a:solidFill>
        <a:latin typeface="Helvetica 75 Bold" panose="020B0804020202020204" pitchFamily="34" charset="0"/>
        <a:ea typeface="+mn-ea"/>
        <a:cs typeface="+mn-cs"/>
      </a:defRPr>
    </a:lvl2pPr>
    <a:lvl3pPr marL="360363" marR="0" indent="-147638" algn="l" defTabSz="914400" rtl="0" eaLnBrk="1" fontAlgn="auto" latinLnBrk="0" hangingPunct="1">
      <a:lnSpc>
        <a:spcPct val="100000"/>
      </a:lnSpc>
      <a:spcBef>
        <a:spcPts val="0"/>
      </a:spcBef>
      <a:spcAft>
        <a:spcPts val="0"/>
      </a:spcAft>
      <a:buClrTx/>
      <a:buSzTx/>
      <a:buFont typeface="Helvetica 55 Roman" panose="020B0604020202020204" pitchFamily="34" charset="0"/>
      <a:buChar char="–"/>
      <a:tabLst/>
      <a:defRPr sz="1000" kern="1200">
        <a:solidFill>
          <a:schemeClr val="tx1"/>
        </a:solidFill>
        <a:latin typeface="Helvetica 75 Bold" panose="020B0804020202020204" pitchFamily="34" charset="0"/>
        <a:ea typeface="+mn-ea"/>
        <a:cs typeface="+mn-cs"/>
      </a:defRPr>
    </a:lvl3pPr>
    <a:lvl4pPr marL="522288" marR="0" indent="-138113" algn="l" defTabSz="914400" rtl="0" eaLnBrk="1" fontAlgn="auto" latinLnBrk="0" hangingPunct="1">
      <a:lnSpc>
        <a:spcPct val="100000"/>
      </a:lnSpc>
      <a:spcBef>
        <a:spcPts val="0"/>
      </a:spcBef>
      <a:spcAft>
        <a:spcPts val="0"/>
      </a:spcAft>
      <a:buClrTx/>
      <a:buSzTx/>
      <a:buFont typeface="Helvetica 55 Roman" panose="020B0604020202020204" pitchFamily="34" charset="0"/>
      <a:buChar char="–"/>
      <a:tabLst/>
      <a:defRPr sz="1000" kern="1200">
        <a:solidFill>
          <a:schemeClr val="tx1"/>
        </a:solidFill>
        <a:latin typeface="Helvetica 75 Bold" panose="020B0804020202020204" pitchFamily="34" charset="0"/>
        <a:ea typeface="+mn-ea"/>
        <a:cs typeface="+mn-cs"/>
      </a:defRPr>
    </a:lvl4pPr>
    <a:lvl5pPr marL="668338" marR="0" indent="-146050" algn="l" defTabSz="914400" rtl="0" eaLnBrk="1" fontAlgn="auto" latinLnBrk="0" hangingPunct="1">
      <a:lnSpc>
        <a:spcPct val="100000"/>
      </a:lnSpc>
      <a:spcBef>
        <a:spcPts val="0"/>
      </a:spcBef>
      <a:spcAft>
        <a:spcPts val="0"/>
      </a:spcAft>
      <a:buClrTx/>
      <a:buSzTx/>
      <a:buFont typeface="Helvetica 55 Roman" panose="020B0604020202020204" pitchFamily="34" charset="0"/>
      <a:buChar char="–"/>
      <a:tabLst/>
      <a:defRPr sz="1000" kern="1200">
        <a:solidFill>
          <a:schemeClr val="tx1"/>
        </a:solidFill>
        <a:latin typeface="Helvetica 75 Bold" panose="020B08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fld id="{885932DF-9606-4758-A2B5-AF1153FB1ABB}" type="slidenum">
              <a:rPr lang="en-GB" smtClean="0"/>
              <a:pPr/>
              <a:t>1</a:t>
            </a:fld>
            <a:endParaRPr lang="en-GB"/>
          </a:p>
        </p:txBody>
      </p:sp>
    </p:spTree>
    <p:extLst>
      <p:ext uri="{BB962C8B-B14F-4D97-AF65-F5344CB8AC3E}">
        <p14:creationId xmlns:p14="http://schemas.microsoft.com/office/powerpoint/2010/main" val="1502862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fld id="{885932DF-9606-4758-A2B5-AF1153FB1ABB}" type="slidenum">
              <a:rPr lang="en-GB" smtClean="0"/>
              <a:pPr/>
              <a:t>16</a:t>
            </a:fld>
            <a:endParaRPr lang="en-GB"/>
          </a:p>
        </p:txBody>
      </p:sp>
    </p:spTree>
    <p:extLst>
      <p:ext uri="{BB962C8B-B14F-4D97-AF65-F5344CB8AC3E}">
        <p14:creationId xmlns:p14="http://schemas.microsoft.com/office/powerpoint/2010/main" val="1502862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14326" y="1181101"/>
            <a:ext cx="8515350" cy="3370262"/>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smtClean="0"/>
              <a:t>Cliquez pour modifier le texte</a:t>
            </a:r>
          </a:p>
          <a:p>
            <a:pPr lvl="1"/>
            <a:r>
              <a:rPr lang="fr-FR" noProof="0" dirty="0" smtClean="0"/>
              <a:t>Deuxième niveau</a:t>
            </a:r>
          </a:p>
          <a:p>
            <a:pPr lvl="2"/>
            <a:r>
              <a:rPr lang="fr-FR" noProof="0" dirty="0" smtClean="0"/>
              <a:t>Troisième niveau</a:t>
            </a:r>
          </a:p>
          <a:p>
            <a:pPr lvl="3"/>
            <a:r>
              <a:rPr lang="fr-FR" noProof="0" dirty="0" smtClean="0"/>
              <a:t>Quatrième niveau</a:t>
            </a:r>
          </a:p>
          <a:p>
            <a:pPr lvl="4"/>
            <a:r>
              <a:rPr lang="fr-FR" noProof="0" dirty="0" smtClean="0"/>
              <a:t>Cinquième niveau</a:t>
            </a:r>
          </a:p>
          <a:p>
            <a:pPr lvl="5"/>
            <a:r>
              <a:rPr lang="fr-FR" noProof="0" dirty="0" smtClean="0"/>
              <a:t>Sixième niveau</a:t>
            </a:r>
            <a:endParaRPr lang="fr-FR" noProof="0" dirty="0"/>
          </a:p>
        </p:txBody>
      </p:sp>
      <p:sp>
        <p:nvSpPr>
          <p:cNvPr id="2" name="Title 1"/>
          <p:cNvSpPr>
            <a:spLocks noGrp="1"/>
          </p:cNvSpPr>
          <p:nvPr>
            <p:ph type="title" hasCustomPrompt="1"/>
          </p:nvPr>
        </p:nvSpPr>
        <p:spPr/>
        <p:txBody>
          <a:bodyPr/>
          <a:lstStyle>
            <a:lvl1pPr>
              <a:defRPr/>
            </a:lvl1pPr>
          </a:lstStyle>
          <a:p>
            <a:r>
              <a:rPr lang="fr-FR" noProof="0" dirty="0" smtClean="0"/>
              <a:t>Cliquez pour modifier le titre</a:t>
            </a:r>
            <a:endParaRPr lang="fr-FR" noProof="0" dirty="0"/>
          </a:p>
        </p:txBody>
      </p:sp>
    </p:spTree>
    <p:extLst>
      <p:ext uri="{BB962C8B-B14F-4D97-AF65-F5344CB8AC3E}">
        <p14:creationId xmlns:p14="http://schemas.microsoft.com/office/powerpoint/2010/main" val="2035300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3535" y="267618"/>
            <a:ext cx="4829289" cy="2304131"/>
          </a:xfrm>
        </p:spPr>
        <p:txBody>
          <a:bodyPr>
            <a:noAutofit/>
          </a:bodyPr>
          <a:lstStyle>
            <a:lvl1pPr algn="l">
              <a:lnSpc>
                <a:spcPct val="85000"/>
              </a:lnSpc>
              <a:defRPr sz="5500" baseline="0">
                <a:solidFill>
                  <a:schemeClr val="tx1"/>
                </a:solidFill>
              </a:defRPr>
            </a:lvl1pPr>
          </a:lstStyle>
          <a:p>
            <a:r>
              <a:rPr lang="fr-FR" noProof="0" dirty="0" smtClean="0"/>
              <a:t>Cliquez pour modifier le titre</a:t>
            </a:r>
            <a:endParaRPr lang="fr-FR" noProof="0" dirty="0"/>
          </a:p>
        </p:txBody>
      </p:sp>
      <p:sp>
        <p:nvSpPr>
          <p:cNvPr id="17" name="Text Placeholder 17"/>
          <p:cNvSpPr>
            <a:spLocks noGrp="1"/>
          </p:cNvSpPr>
          <p:nvPr>
            <p:ph type="body" sz="quarter" idx="16" hasCustomPrompt="1"/>
          </p:nvPr>
        </p:nvSpPr>
        <p:spPr>
          <a:xfrm>
            <a:off x="5800726" y="266701"/>
            <a:ext cx="3028950" cy="3403600"/>
          </a:xfrm>
        </p:spPr>
        <p:txBody>
          <a:bodyPr/>
          <a:lstStyle>
            <a:lvl1pPr>
              <a:defRPr/>
            </a:lvl1pPr>
          </a:lstStyle>
          <a:p>
            <a:pPr lvl="0"/>
            <a:r>
              <a:rPr lang="fr-FR" noProof="0" dirty="0" smtClean="0"/>
              <a:t>Cliquez pour modifier le texte</a:t>
            </a:r>
          </a:p>
          <a:p>
            <a:pPr lvl="1"/>
            <a:r>
              <a:rPr lang="fr-FR" noProof="0" dirty="0" smtClean="0"/>
              <a:t>Deuxième niveau</a:t>
            </a:r>
            <a:endParaRPr lang="fr-FR" noProof="0" dirty="0"/>
          </a:p>
        </p:txBody>
      </p:sp>
      <p:sp>
        <p:nvSpPr>
          <p:cNvPr id="16" name="Subtitle 2"/>
          <p:cNvSpPr>
            <a:spLocks noGrp="1"/>
          </p:cNvSpPr>
          <p:nvPr>
            <p:ph type="subTitle" idx="1" hasCustomPrompt="1"/>
          </p:nvPr>
        </p:nvSpPr>
        <p:spPr>
          <a:xfrm>
            <a:off x="314325" y="2704144"/>
            <a:ext cx="4827547" cy="966156"/>
          </a:xfrm>
        </p:spPr>
        <p:txBody>
          <a:bodyPr/>
          <a:lstStyle>
            <a:lvl1pPr marL="0" indent="0" algn="l">
              <a:buNone/>
              <a:defRPr baseline="0">
                <a:solidFill>
                  <a:schemeClr val="tx1"/>
                </a:solidFill>
              </a:defRPr>
            </a:lvl1pPr>
            <a:lvl2pPr marL="180975" indent="-180975" algn="l">
              <a:buClr>
                <a:schemeClr val="bg2"/>
              </a:buClr>
              <a:buSzPct val="100000"/>
              <a:buFont typeface="Wingdings" panose="05000000000000000000" pitchFamily="2" charset="2"/>
              <a:buChar char="§"/>
              <a:defRPr>
                <a:solidFill>
                  <a:schemeClr val="tx1"/>
                </a:solidFill>
              </a:defRPr>
            </a:lvl2pPr>
            <a:lvl3pPr marL="406800" indent="-19080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4000" indent="-172800" algn="l">
              <a:spcBef>
                <a:spcPts val="24"/>
              </a:spcBef>
              <a:buFont typeface="Helvetica 55 Roman" panose="020B0604020202020204" pitchFamily="34" charset="0"/>
              <a:buChar char="–"/>
              <a:defRPr>
                <a:solidFill>
                  <a:schemeClr val="tx1"/>
                </a:solidFill>
              </a:defRPr>
            </a:lvl4pPr>
            <a:lvl5pPr marL="799200" indent="-190800" algn="l">
              <a:buFont typeface="Helvetica 55 Roman" panose="020B0604020202020204" pitchFamily="34" charset="0"/>
              <a:buChar char="–"/>
              <a:defRPr>
                <a:solidFill>
                  <a:schemeClr val="tx1"/>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noProof="0" dirty="0" smtClean="0"/>
              <a:t>Cliquez pour modifier le nom du présentateur</a:t>
            </a:r>
          </a:p>
        </p:txBody>
      </p:sp>
      <p:pic>
        <p:nvPicPr>
          <p:cNvPr id="15" name="Picture 2" descr="C:\Users\mcf_vie\Desktop\Communication\Logo Orange Fab Madagascar\O fab-0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143" t="12799" r="-2881" b="14512"/>
          <a:stretch/>
        </p:blipFill>
        <p:spPr bwMode="auto">
          <a:xfrm>
            <a:off x="133350" y="4057650"/>
            <a:ext cx="2533650"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094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Content Placeholder 2"/>
          <p:cNvSpPr>
            <a:spLocks noGrp="1"/>
          </p:cNvSpPr>
          <p:nvPr>
            <p:ph idx="1" hasCustomPrompt="1"/>
          </p:nvPr>
        </p:nvSpPr>
        <p:spPr>
          <a:xfrm>
            <a:off x="314325" y="267494"/>
            <a:ext cx="8515349" cy="4283869"/>
          </a:xfrm>
        </p:spPr>
        <p:txBody>
          <a:bodyPr/>
          <a:lstStyle>
            <a:lvl1pPr>
              <a:spcBef>
                <a:spcPts val="0"/>
              </a:spcBef>
              <a:defRPr sz="3000"/>
            </a:lvl1pPr>
            <a:lvl2pPr marL="361950" indent="-361950">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smtClean="0"/>
              <a:t>Cliquez pour modifier le contenu</a:t>
            </a:r>
          </a:p>
          <a:p>
            <a:pPr lvl="1"/>
            <a:r>
              <a:rPr lang="fr-FR" noProof="0" dirty="0" smtClean="0"/>
              <a:t>Deuxième niveau</a:t>
            </a:r>
            <a:endParaRPr lang="fr-FR" noProof="0" dirty="0"/>
          </a:p>
        </p:txBody>
      </p:sp>
    </p:spTree>
    <p:extLst>
      <p:ext uri="{BB962C8B-B14F-4D97-AF65-F5344CB8AC3E}">
        <p14:creationId xmlns:p14="http://schemas.microsoft.com/office/powerpoint/2010/main" val="212774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69" y="268288"/>
            <a:ext cx="6096839" cy="4283075"/>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smtClean="0"/>
              <a:t>Cliquez pour modifier le nom de la section </a:t>
            </a:r>
          </a:p>
          <a:p>
            <a:pPr lvl="1"/>
            <a:r>
              <a:rPr lang="fr-FR" noProof="0" dirty="0" smtClean="0"/>
              <a:t>Deuxième niveau</a:t>
            </a:r>
            <a:endParaRPr lang="fr-FR" noProof="0" dirty="0"/>
          </a:p>
        </p:txBody>
      </p:sp>
    </p:spTree>
    <p:extLst>
      <p:ext uri="{BB962C8B-B14F-4D97-AF65-F5344CB8AC3E}">
        <p14:creationId xmlns:p14="http://schemas.microsoft.com/office/powerpoint/2010/main" val="62480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3200" y="1181100"/>
            <a:ext cx="3968055" cy="3370262"/>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smtClean="0"/>
              <a:t>Cliquez pour modifier le texte</a:t>
            </a:r>
          </a:p>
          <a:p>
            <a:pPr lvl="1"/>
            <a:r>
              <a:rPr lang="fr-FR" noProof="0" dirty="0" smtClean="0"/>
              <a:t>Deuxième niveau</a:t>
            </a:r>
          </a:p>
          <a:p>
            <a:pPr lvl="2"/>
            <a:r>
              <a:rPr lang="fr-FR" noProof="0" dirty="0" smtClean="0"/>
              <a:t>Troisième niveau</a:t>
            </a:r>
          </a:p>
          <a:p>
            <a:pPr lvl="3"/>
            <a:r>
              <a:rPr lang="fr-FR" noProof="0" dirty="0" smtClean="0"/>
              <a:t>Quatrième niveau</a:t>
            </a:r>
          </a:p>
          <a:p>
            <a:pPr lvl="4"/>
            <a:r>
              <a:rPr lang="fr-FR" noProof="0" dirty="0" smtClean="0"/>
              <a:t>Cinquième niveau</a:t>
            </a:r>
          </a:p>
          <a:p>
            <a:pPr lvl="5"/>
            <a:r>
              <a:rPr lang="fr-FR" noProof="0" dirty="0" smtClean="0"/>
              <a:t>Sixième niveau</a:t>
            </a:r>
            <a:endParaRPr lang="fr-FR" noProof="0" dirty="0"/>
          </a:p>
        </p:txBody>
      </p:sp>
      <p:sp>
        <p:nvSpPr>
          <p:cNvPr id="4" name="Content Placeholder 3"/>
          <p:cNvSpPr>
            <a:spLocks noGrp="1"/>
          </p:cNvSpPr>
          <p:nvPr>
            <p:ph sz="half" idx="2" hasCustomPrompt="1"/>
          </p:nvPr>
        </p:nvSpPr>
        <p:spPr>
          <a:xfrm>
            <a:off x="4864795" y="1181100"/>
            <a:ext cx="3964880" cy="3370262"/>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smtClean="0"/>
              <a:t>Cliquez pour modifier le texte</a:t>
            </a:r>
          </a:p>
          <a:p>
            <a:pPr lvl="1"/>
            <a:r>
              <a:rPr lang="fr-FR" noProof="0" dirty="0" smtClean="0"/>
              <a:t>Deuxième niveau</a:t>
            </a:r>
          </a:p>
          <a:p>
            <a:pPr lvl="2"/>
            <a:r>
              <a:rPr lang="fr-FR" noProof="0" dirty="0" smtClean="0"/>
              <a:t>Troisième niveau</a:t>
            </a:r>
          </a:p>
          <a:p>
            <a:pPr lvl="3"/>
            <a:r>
              <a:rPr lang="fr-FR" noProof="0" dirty="0" smtClean="0"/>
              <a:t>Quatrième niveau</a:t>
            </a:r>
          </a:p>
          <a:p>
            <a:pPr lvl="4"/>
            <a:r>
              <a:rPr lang="fr-FR" noProof="0" dirty="0" smtClean="0"/>
              <a:t>Cinquième niveau</a:t>
            </a:r>
          </a:p>
          <a:p>
            <a:pPr lvl="5"/>
            <a:r>
              <a:rPr lang="fr-FR" noProof="0" dirty="0" smtClean="0"/>
              <a:t>Sixième niveau</a:t>
            </a:r>
            <a:endParaRPr lang="fr-FR" noProof="0" dirty="0"/>
          </a:p>
        </p:txBody>
      </p:sp>
      <p:sp>
        <p:nvSpPr>
          <p:cNvPr id="7" name="Title 6"/>
          <p:cNvSpPr>
            <a:spLocks noGrp="1"/>
          </p:cNvSpPr>
          <p:nvPr>
            <p:ph type="title" hasCustomPrompt="1"/>
          </p:nvPr>
        </p:nvSpPr>
        <p:spPr>
          <a:xfrm>
            <a:off x="313199" y="268288"/>
            <a:ext cx="8516475" cy="741362"/>
          </a:xfrm>
        </p:spPr>
        <p:txBody>
          <a:bodyPr/>
          <a:lstStyle>
            <a:lvl1pPr>
              <a:defRPr/>
            </a:lvl1pPr>
          </a:lstStyle>
          <a:p>
            <a:r>
              <a:rPr lang="fr-FR" noProof="0" dirty="0" smtClean="0"/>
              <a:t>Cliquez pour modifier le titre</a:t>
            </a:r>
            <a:endParaRPr lang="fr-FR" noProof="0" dirty="0"/>
          </a:p>
        </p:txBody>
      </p:sp>
    </p:spTree>
    <p:extLst>
      <p:ext uri="{BB962C8B-B14F-4D97-AF65-F5344CB8AC3E}">
        <p14:creationId xmlns:p14="http://schemas.microsoft.com/office/powerpoint/2010/main" val="3668654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fr-FR" noProof="0" dirty="0" smtClean="0"/>
              <a:t>Cliquez pour modifier le titre</a:t>
            </a:r>
            <a:endParaRPr lang="fr-FR" noProof="0" dirty="0"/>
          </a:p>
        </p:txBody>
      </p:sp>
    </p:spTree>
    <p:extLst>
      <p:ext uri="{BB962C8B-B14F-4D97-AF65-F5344CB8AC3E}">
        <p14:creationId xmlns:p14="http://schemas.microsoft.com/office/powerpoint/2010/main" val="4199284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mage pleine page">
    <p:bg>
      <p:bgPr>
        <a:solidFill>
          <a:schemeClr val="tx2"/>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9144000" cy="5143500"/>
          </a:xfrm>
        </p:spPr>
        <p:txBody>
          <a:bodyPr/>
          <a:lstStyle/>
          <a:p>
            <a:r>
              <a:rPr lang="fr-FR" noProof="0" dirty="0" smtClean="0"/>
              <a:t>Cliquez sur l'icône pour ajouter une photo</a:t>
            </a:r>
            <a:endParaRPr lang="fr-FR" noProof="0" dirty="0"/>
          </a:p>
        </p:txBody>
      </p:sp>
      <p:sp>
        <p:nvSpPr>
          <p:cNvPr id="2" name="Title 1"/>
          <p:cNvSpPr>
            <a:spLocks noGrp="1"/>
          </p:cNvSpPr>
          <p:nvPr>
            <p:ph type="title" hasCustomPrompt="1"/>
          </p:nvPr>
        </p:nvSpPr>
        <p:spPr/>
        <p:txBody>
          <a:bodyPr/>
          <a:lstStyle>
            <a:lvl1pPr>
              <a:defRPr baseline="0">
                <a:solidFill>
                  <a:srgbClr val="000000"/>
                </a:solidFill>
              </a:defRPr>
            </a:lvl1pPr>
          </a:lstStyle>
          <a:p>
            <a:r>
              <a:rPr lang="fr-FR" dirty="0" smtClean="0"/>
              <a:t>Cliquez pour modifier le titre</a:t>
            </a:r>
            <a:endParaRPr lang="fr-FR" noProof="0" dirty="0"/>
          </a:p>
        </p:txBody>
      </p:sp>
    </p:spTree>
    <p:extLst>
      <p:ext uri="{BB962C8B-B14F-4D97-AF65-F5344CB8AC3E}">
        <p14:creationId xmlns:p14="http://schemas.microsoft.com/office/powerpoint/2010/main" val="181881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0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3200" y="268288"/>
            <a:ext cx="8516475" cy="741362"/>
          </a:xfrm>
          <a:prstGeom prst="rect">
            <a:avLst/>
          </a:prstGeom>
        </p:spPr>
        <p:txBody>
          <a:bodyPr vert="horz" lIns="0" tIns="0" rIns="0" bIns="0" rtlCol="0" anchor="t" anchorCtr="0">
            <a:noAutofit/>
          </a:bodyPr>
          <a:lstStyle/>
          <a:p>
            <a:r>
              <a:rPr lang="fr-FR" noProof="0" dirty="0" smtClean="0"/>
              <a:t>Cliquez pour modifier le titre</a:t>
            </a:r>
            <a:endParaRPr lang="fr-FR" noProof="0" dirty="0"/>
          </a:p>
        </p:txBody>
      </p:sp>
      <p:sp>
        <p:nvSpPr>
          <p:cNvPr id="3" name="Text Placeholder 2"/>
          <p:cNvSpPr>
            <a:spLocks noGrp="1"/>
          </p:cNvSpPr>
          <p:nvPr>
            <p:ph type="body" idx="1"/>
          </p:nvPr>
        </p:nvSpPr>
        <p:spPr>
          <a:xfrm>
            <a:off x="313200" y="1181100"/>
            <a:ext cx="8516475" cy="3370263"/>
          </a:xfrm>
          <a:prstGeom prst="rect">
            <a:avLst/>
          </a:prstGeom>
        </p:spPr>
        <p:txBody>
          <a:bodyPr vert="horz" lIns="0" tIns="0" rIns="0" bIns="0" rtlCol="0">
            <a:noAutofit/>
          </a:bodyPr>
          <a:lstStyle/>
          <a:p>
            <a:pPr lvl="0"/>
            <a:r>
              <a:rPr lang="fr-FR" noProof="0" dirty="0" smtClean="0"/>
              <a:t>Cliquez pour modifier le texte</a:t>
            </a:r>
          </a:p>
          <a:p>
            <a:pPr lvl="1"/>
            <a:r>
              <a:rPr lang="fr-FR" noProof="0" dirty="0" smtClean="0"/>
              <a:t>Deuxième niveau</a:t>
            </a:r>
          </a:p>
          <a:p>
            <a:pPr lvl="2"/>
            <a:r>
              <a:rPr lang="fr-FR" noProof="0" dirty="0" smtClean="0"/>
              <a:t>Troisième niveau</a:t>
            </a:r>
          </a:p>
          <a:p>
            <a:pPr lvl="3"/>
            <a:r>
              <a:rPr lang="fr-FR" noProof="0" dirty="0" smtClean="0"/>
              <a:t>Quatrième niveau</a:t>
            </a:r>
          </a:p>
          <a:p>
            <a:pPr lvl="4"/>
            <a:r>
              <a:rPr lang="fr-FR" noProof="0" dirty="0" smtClean="0"/>
              <a:t>Cinquième niveau</a:t>
            </a:r>
          </a:p>
          <a:p>
            <a:pPr lvl="5"/>
            <a:r>
              <a:rPr lang="fr-FR" noProof="0" dirty="0" smtClean="0"/>
              <a:t>Sixième niveau</a:t>
            </a:r>
            <a:endParaRPr lang="fr-FR" noProof="0" dirty="0"/>
          </a:p>
        </p:txBody>
      </p:sp>
      <p:sp>
        <p:nvSpPr>
          <p:cNvPr id="9" name="Text Placeholder 10"/>
          <p:cNvSpPr txBox="1">
            <a:spLocks/>
          </p:cNvSpPr>
          <p:nvPr/>
        </p:nvSpPr>
        <p:spPr>
          <a:xfrm>
            <a:off x="314325" y="4535485"/>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fr-FR"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‹N°›</a:t>
            </a:fld>
            <a:endParaRPr kumimoji="0" lang="fr-FR" sz="800" b="0" i="0" u="none" strike="noStrike" kern="1200" cap="none" spc="0" normalizeH="0" baseline="0" noProof="0" dirty="0">
              <a:ln>
                <a:noFill/>
              </a:ln>
              <a:solidFill>
                <a:schemeClr val="tx1"/>
              </a:solidFill>
              <a:effectLst/>
              <a:uLnTx/>
              <a:uFillTx/>
              <a:latin typeface="Helvetica 75 Bold" panose="020B0804020202020204" pitchFamily="34" charset="0"/>
              <a:ea typeface="+mn-ea"/>
              <a:cs typeface="+mn-cs"/>
            </a:endParaRPr>
          </a:p>
        </p:txBody>
      </p:sp>
    </p:spTree>
    <p:extLst>
      <p:ext uri="{BB962C8B-B14F-4D97-AF65-F5344CB8AC3E}">
        <p14:creationId xmlns:p14="http://schemas.microsoft.com/office/powerpoint/2010/main" val="1507071699"/>
      </p:ext>
    </p:extLst>
  </p:cSld>
  <p:clrMap bg1="lt1" tx1="dk1" bg2="lt2" tx2="dk2" accent1="accent1" accent2="accent2" accent3="accent3" accent4="accent4" accent5="accent5" accent6="accent6" hlink="hlink" folHlink="folHlink"/>
  <p:sldLayoutIdLst>
    <p:sldLayoutId id="2147483660" r:id="rId1"/>
    <p:sldLayoutId id="2147483659" r:id="rId2"/>
    <p:sldLayoutId id="2147483665" r:id="rId3"/>
    <p:sldLayoutId id="2147483664" r:id="rId4"/>
    <p:sldLayoutId id="2147483661" r:id="rId5"/>
    <p:sldLayoutId id="2147483662" r:id="rId6"/>
    <p:sldLayoutId id="2147483663" r:id="rId7"/>
    <p:sldLayoutId id="2147483666"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dt="0"/>
  <p:txStyles>
    <p:titleStyle>
      <a:lvl1pPr marL="0" indent="0" algn="l" defTabSz="914400"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orangefab.m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Pierre.meric@orang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13535" y="267618"/>
            <a:ext cx="8650953" cy="2304131"/>
          </a:xfrm>
        </p:spPr>
        <p:txBody>
          <a:bodyPr/>
          <a:lstStyle/>
          <a:p>
            <a:r>
              <a:rPr lang="fr-FR" noProof="0" dirty="0" smtClean="0">
                <a:solidFill>
                  <a:schemeClr val="bg2"/>
                </a:solidFill>
              </a:rPr>
              <a:t>Orange </a:t>
            </a:r>
            <a:r>
              <a:rPr lang="fr-FR" noProof="0" dirty="0" smtClean="0"/>
              <a:t>Fab </a:t>
            </a:r>
            <a:br>
              <a:rPr lang="fr-FR" noProof="0" dirty="0" smtClean="0"/>
            </a:br>
            <a:r>
              <a:rPr lang="fr-FR" noProof="0" dirty="0" smtClean="0"/>
              <a:t>Madagascar</a:t>
            </a:r>
            <a:br>
              <a:rPr lang="fr-FR" noProof="0" dirty="0" smtClean="0"/>
            </a:br>
            <a:r>
              <a:rPr lang="fr-FR" sz="3200" noProof="0" dirty="0" smtClean="0"/>
              <a:t>Saison 3</a:t>
            </a:r>
            <a:endParaRPr lang="fr-FR" sz="3200" noProof="0" dirty="0"/>
          </a:p>
        </p:txBody>
      </p:sp>
      <p:sp>
        <p:nvSpPr>
          <p:cNvPr id="5" name="Subtitle 4"/>
          <p:cNvSpPr>
            <a:spLocks noGrp="1"/>
          </p:cNvSpPr>
          <p:nvPr>
            <p:ph type="subTitle" idx="1"/>
          </p:nvPr>
        </p:nvSpPr>
        <p:spPr>
          <a:xfrm>
            <a:off x="323528" y="2283718"/>
            <a:ext cx="8509784" cy="966156"/>
          </a:xfrm>
        </p:spPr>
        <p:txBody>
          <a:bodyPr/>
          <a:lstStyle/>
          <a:p>
            <a:r>
              <a:rPr lang="fr-FR" noProof="0" dirty="0" smtClean="0"/>
              <a:t>Modèle de dossier de candidature :</a:t>
            </a:r>
          </a:p>
          <a:p>
            <a:pPr marL="285750" indent="-285750">
              <a:buClr>
                <a:schemeClr val="bg2"/>
              </a:buClr>
              <a:buSzPct val="60000"/>
              <a:buFont typeface="Arial" pitchFamily="34" charset="0"/>
              <a:buChar char="•"/>
            </a:pPr>
            <a:r>
              <a:rPr lang="fr-FR" sz="1600" dirty="0" smtClean="0">
                <a:solidFill>
                  <a:schemeClr val="bg2"/>
                </a:solidFill>
              </a:rPr>
              <a:t>Créez votre propre modèle </a:t>
            </a:r>
            <a:r>
              <a:rPr lang="fr-FR" sz="1600" dirty="0" err="1" smtClean="0">
                <a:solidFill>
                  <a:schemeClr val="bg2"/>
                </a:solidFill>
              </a:rPr>
              <a:t>powerpoint</a:t>
            </a:r>
            <a:r>
              <a:rPr lang="fr-FR" sz="1600" dirty="0" smtClean="0">
                <a:solidFill>
                  <a:schemeClr val="bg2"/>
                </a:solidFill>
              </a:rPr>
              <a:t>. Ce document n’est qu’une liste d’informations qu’il nous parait nécessaire de faire figurer dans votre présentation. </a:t>
            </a:r>
          </a:p>
          <a:p>
            <a:pPr marL="285750" indent="-285750">
              <a:buClr>
                <a:schemeClr val="bg2"/>
              </a:buClr>
              <a:buSzPct val="60000"/>
              <a:buFont typeface="Arial" pitchFamily="34" charset="0"/>
              <a:buChar char="•"/>
            </a:pPr>
            <a:r>
              <a:rPr lang="fr-FR" sz="1600" noProof="0" dirty="0" smtClean="0"/>
              <a:t>Intégrez l’ensemble des éléments de ce modèle dans votre présentation dans l’ordre que vous souhaitez. </a:t>
            </a:r>
            <a:endParaRPr lang="fr-FR" sz="1600" dirty="0"/>
          </a:p>
          <a:p>
            <a:pPr marL="285750" indent="-285750">
              <a:buClr>
                <a:schemeClr val="bg2"/>
              </a:buClr>
              <a:buSzPct val="60000"/>
              <a:buFont typeface="Arial" pitchFamily="34" charset="0"/>
              <a:buChar char="•"/>
            </a:pPr>
            <a:r>
              <a:rPr lang="fr-FR" sz="1600" noProof="0" dirty="0" smtClean="0"/>
              <a:t>Soyez claires et concis : votre dossier ne doit pas posséder plus de 15 </a:t>
            </a:r>
            <a:r>
              <a:rPr lang="fr-FR" sz="1600" noProof="0" dirty="0" err="1" smtClean="0"/>
              <a:t>slides</a:t>
            </a:r>
            <a:r>
              <a:rPr lang="fr-FR" sz="1600" noProof="0" dirty="0" smtClean="0"/>
              <a:t>.</a:t>
            </a:r>
          </a:p>
        </p:txBody>
      </p:sp>
    </p:spTree>
    <p:extLst>
      <p:ext uri="{BB962C8B-B14F-4D97-AF65-F5344CB8AC3E}">
        <p14:creationId xmlns:p14="http://schemas.microsoft.com/office/powerpoint/2010/main" val="372944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fr-FR" noProof="0" dirty="0" smtClean="0"/>
              <a:t>Plan du dossier de présentation </a:t>
            </a:r>
          </a:p>
          <a:p>
            <a:endParaRPr lang="fr-FR" sz="2400" noProof="0" dirty="0" smtClean="0"/>
          </a:p>
          <a:p>
            <a:endParaRPr lang="fr-FR" sz="2400" noProof="0" dirty="0" smtClean="0"/>
          </a:p>
          <a:p>
            <a:pPr lvl="1"/>
            <a:r>
              <a:rPr lang="fr-FR" sz="1800" noProof="0" dirty="0" smtClean="0"/>
              <a:t>Constat</a:t>
            </a:r>
          </a:p>
          <a:p>
            <a:pPr lvl="1"/>
            <a:r>
              <a:rPr lang="fr-FR" sz="1800" dirty="0" smtClean="0"/>
              <a:t>Solution </a:t>
            </a:r>
          </a:p>
          <a:p>
            <a:pPr lvl="1"/>
            <a:r>
              <a:rPr lang="fr-FR" sz="1800" dirty="0" smtClean="0"/>
              <a:t>Produit / Service</a:t>
            </a:r>
          </a:p>
          <a:p>
            <a:pPr lvl="1"/>
            <a:r>
              <a:rPr lang="fr-FR" sz="1800" noProof="0" dirty="0" smtClean="0"/>
              <a:t>Marché / Cible</a:t>
            </a:r>
          </a:p>
          <a:p>
            <a:pPr lvl="1"/>
            <a:r>
              <a:rPr lang="fr-FR" sz="1800" dirty="0"/>
              <a:t>Business </a:t>
            </a:r>
            <a:r>
              <a:rPr lang="fr-FR" sz="1800" dirty="0" smtClean="0"/>
              <a:t>model</a:t>
            </a:r>
            <a:endParaRPr lang="fr-FR" sz="1800" noProof="0" dirty="0" smtClean="0"/>
          </a:p>
          <a:p>
            <a:pPr lvl="1"/>
            <a:r>
              <a:rPr lang="fr-FR" sz="1800" noProof="0" dirty="0" smtClean="0"/>
              <a:t>Concurrents</a:t>
            </a:r>
          </a:p>
          <a:p>
            <a:pPr lvl="1"/>
            <a:r>
              <a:rPr lang="fr-FR" sz="1800" dirty="0" smtClean="0"/>
              <a:t>Equipe </a:t>
            </a:r>
          </a:p>
          <a:p>
            <a:pPr lvl="1"/>
            <a:r>
              <a:rPr lang="fr-FR" sz="1800" noProof="0" dirty="0" smtClean="0"/>
              <a:t>Chiffres clefs</a:t>
            </a:r>
          </a:p>
          <a:p>
            <a:pPr lvl="1"/>
            <a:r>
              <a:rPr lang="fr-FR" sz="1800" dirty="0" err="1" smtClean="0"/>
              <a:t>Roadmap</a:t>
            </a:r>
            <a:r>
              <a:rPr lang="fr-FR" sz="1800" dirty="0" smtClean="0"/>
              <a:t> de développement</a:t>
            </a:r>
          </a:p>
          <a:p>
            <a:pPr lvl="1"/>
            <a:r>
              <a:rPr lang="fr-FR" sz="1800" noProof="0" dirty="0" smtClean="0"/>
              <a:t>Collaborations </a:t>
            </a:r>
            <a:r>
              <a:rPr lang="fr-FR" sz="1800" noProof="0" dirty="0" smtClean="0"/>
              <a:t>avec Orange </a:t>
            </a:r>
            <a:r>
              <a:rPr lang="fr-FR" sz="1800" noProof="0" dirty="0" smtClean="0"/>
              <a:t>envisagées</a:t>
            </a:r>
            <a:endParaRPr lang="fr-FR" sz="1800" noProof="0" dirty="0" smtClean="0"/>
          </a:p>
          <a:p>
            <a:pPr lvl="1"/>
            <a:r>
              <a:rPr lang="fr-FR" sz="1800" dirty="0" smtClean="0"/>
              <a:t>Collaborations </a:t>
            </a:r>
            <a:r>
              <a:rPr lang="fr-FR" sz="1800" dirty="0"/>
              <a:t>avec </a:t>
            </a:r>
            <a:r>
              <a:rPr lang="fr-FR" sz="1800" dirty="0" smtClean="0"/>
              <a:t>le partenaire (AUF, USAID..) envisagées</a:t>
            </a:r>
            <a:endParaRPr lang="fr-FR" sz="1800" dirty="0"/>
          </a:p>
          <a:p>
            <a:pPr lvl="1"/>
            <a:r>
              <a:rPr lang="fr-FR" sz="1800" dirty="0" smtClean="0"/>
              <a:t> </a:t>
            </a:r>
            <a:r>
              <a:rPr lang="fr-FR" sz="1800" dirty="0" smtClean="0"/>
              <a:t>Soutiens, financements, prix remportés à date</a:t>
            </a:r>
          </a:p>
          <a:p>
            <a:pPr marL="0" lvl="1" indent="0">
              <a:buNone/>
            </a:pPr>
            <a:endParaRPr lang="fr-FR" sz="1800" noProof="0" dirty="0"/>
          </a:p>
        </p:txBody>
      </p:sp>
    </p:spTree>
    <p:extLst>
      <p:ext uri="{BB962C8B-B14F-4D97-AF65-F5344CB8AC3E}">
        <p14:creationId xmlns:p14="http://schemas.microsoft.com/office/powerpoint/2010/main" val="141610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09478" y="1779662"/>
            <a:ext cx="8830465" cy="2304131"/>
          </a:xfrm>
        </p:spPr>
        <p:txBody>
          <a:bodyPr/>
          <a:lstStyle/>
          <a:p>
            <a:r>
              <a:rPr lang="fr-FR" dirty="0" smtClean="0"/>
              <a:t>Nom de votre entreprise</a:t>
            </a:r>
            <a:endParaRPr lang="fr-FR" dirty="0"/>
          </a:p>
        </p:txBody>
      </p:sp>
      <p:sp>
        <p:nvSpPr>
          <p:cNvPr id="3" name="Espace réservé du texte 2"/>
          <p:cNvSpPr>
            <a:spLocks noGrp="1"/>
          </p:cNvSpPr>
          <p:nvPr>
            <p:ph type="body" sz="quarter" idx="16"/>
          </p:nvPr>
        </p:nvSpPr>
        <p:spPr>
          <a:xfrm>
            <a:off x="323528" y="555526"/>
            <a:ext cx="3460998" cy="432841"/>
          </a:xfrm>
          <a:solidFill>
            <a:srgbClr val="FF7900"/>
          </a:solidFill>
        </p:spPr>
        <p:txBody>
          <a:bodyPr anchor="ctr"/>
          <a:lstStyle/>
          <a:p>
            <a:pPr algn="ctr"/>
            <a:r>
              <a:rPr lang="fr-FR" sz="2000" dirty="0" smtClean="0">
                <a:solidFill>
                  <a:schemeClr val="bg1"/>
                </a:solidFill>
              </a:rPr>
              <a:t>Logo de votre entreprise</a:t>
            </a:r>
          </a:p>
        </p:txBody>
      </p:sp>
      <p:sp>
        <p:nvSpPr>
          <p:cNvPr id="4" name="Sous-titre 3"/>
          <p:cNvSpPr>
            <a:spLocks noGrp="1"/>
          </p:cNvSpPr>
          <p:nvPr>
            <p:ph type="subTitle" idx="1"/>
          </p:nvPr>
        </p:nvSpPr>
        <p:spPr>
          <a:xfrm>
            <a:off x="323528" y="3075806"/>
            <a:ext cx="4827547" cy="966156"/>
          </a:xfrm>
        </p:spPr>
        <p:txBody>
          <a:bodyPr/>
          <a:lstStyle/>
          <a:p>
            <a:r>
              <a:rPr lang="fr-FR" dirty="0" smtClean="0"/>
              <a:t>Votre </a:t>
            </a:r>
            <a:r>
              <a:rPr lang="fr-FR" dirty="0" smtClean="0"/>
              <a:t>slogan</a:t>
            </a:r>
            <a:endParaRPr lang="fr-FR" dirty="0"/>
          </a:p>
        </p:txBody>
      </p:sp>
    </p:spTree>
    <p:extLst>
      <p:ext uri="{BB962C8B-B14F-4D97-AF65-F5344CB8AC3E}">
        <p14:creationId xmlns:p14="http://schemas.microsoft.com/office/powerpoint/2010/main" val="25008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843558"/>
            <a:ext cx="7931208" cy="3700663"/>
          </a:xfrm>
        </p:spPr>
        <p:txBody>
          <a:bodyPr/>
          <a:lstStyle/>
          <a:p>
            <a:pPr lvl="0">
              <a:buClr>
                <a:srgbClr val="FFFFFF"/>
              </a:buClr>
            </a:pPr>
            <a:r>
              <a:rPr lang="fr-FR" sz="1800" dirty="0" smtClean="0">
                <a:solidFill>
                  <a:srgbClr val="FF7900"/>
                </a:solidFill>
              </a:rPr>
              <a:t>Présenter le constat effectué et les problèmes identifiés.</a:t>
            </a:r>
          </a:p>
          <a:p>
            <a:pPr lvl="0">
              <a:spcBef>
                <a:spcPts val="1200"/>
              </a:spcBef>
              <a:buClr>
                <a:srgbClr val="FFFFFF"/>
              </a:buClr>
            </a:pPr>
            <a:r>
              <a:rPr lang="fr-FR" sz="1800" dirty="0" smtClean="0">
                <a:solidFill>
                  <a:srgbClr val="FF7900"/>
                </a:solidFill>
              </a:rPr>
              <a:t>N’hésitez pas à appuyer votre constat par une mise en situation ou des chiffres (en citant vos sources</a:t>
            </a:r>
            <a:r>
              <a:rPr lang="fr-FR" sz="1800" dirty="0" smtClean="0">
                <a:solidFill>
                  <a:srgbClr val="FF7900"/>
                </a:solidFill>
              </a:rPr>
              <a:t>)</a:t>
            </a:r>
          </a:p>
          <a:p>
            <a:pPr lvl="0">
              <a:spcBef>
                <a:spcPts val="1200"/>
              </a:spcBef>
              <a:buClr>
                <a:srgbClr val="FFFFFF"/>
              </a:buClr>
            </a:pPr>
            <a:endParaRPr lang="fr-FR" sz="1800" dirty="0" smtClean="0">
              <a:solidFill>
                <a:srgbClr val="FF7900"/>
              </a:solidFill>
            </a:endParaRPr>
          </a:p>
          <a:p>
            <a:pPr lvl="0">
              <a:spcBef>
                <a:spcPts val="1200"/>
              </a:spcBef>
              <a:buClr>
                <a:srgbClr val="FFFFFF"/>
              </a:buClr>
            </a:pPr>
            <a:r>
              <a:rPr lang="fr-FR" i="1" dirty="0" smtClean="0">
                <a:solidFill>
                  <a:srgbClr val="000000"/>
                </a:solidFill>
              </a:rPr>
              <a:t>Exemple : </a:t>
            </a:r>
          </a:p>
          <a:p>
            <a:pPr lvl="2">
              <a:buClr>
                <a:srgbClr val="FF7900"/>
              </a:buClr>
            </a:pPr>
            <a:r>
              <a:rPr lang="fr-FR" i="1" dirty="0" smtClean="0">
                <a:solidFill>
                  <a:srgbClr val="000000"/>
                </a:solidFill>
              </a:rPr>
              <a:t>D’une part, les petites et moyennes entreprises sous-traitent de plus en plus leurs missions ponctuelles de création et développement dans le domaine digital à des freelances et auto-entrepreneurs. </a:t>
            </a:r>
          </a:p>
          <a:p>
            <a:pPr lvl="3">
              <a:buClr>
                <a:srgbClr val="FF7900"/>
              </a:buClr>
            </a:pPr>
            <a:r>
              <a:rPr lang="fr-FR" i="1" dirty="0" smtClean="0">
                <a:solidFill>
                  <a:srgbClr val="000000"/>
                </a:solidFill>
              </a:rPr>
              <a:t>Problèmes : ces entreprises  n’ont aujourd’hui accès qu’à peu de savoir-faire (bouches à oreilles / réseau) et ne disposent pas d’un département dédié aux achats structuré ni d’un carnet d’adresse des meilleurs talents. </a:t>
            </a:r>
          </a:p>
          <a:p>
            <a:pPr lvl="2">
              <a:buClr>
                <a:srgbClr val="FF7900"/>
              </a:buClr>
            </a:pPr>
            <a:r>
              <a:rPr lang="fr-FR" i="1" dirty="0" smtClean="0">
                <a:solidFill>
                  <a:srgbClr val="000000"/>
                </a:solidFill>
              </a:rPr>
              <a:t>D’autre </a:t>
            </a:r>
            <a:r>
              <a:rPr lang="fr-FR" i="1" dirty="0">
                <a:solidFill>
                  <a:srgbClr val="000000"/>
                </a:solidFill>
              </a:rPr>
              <a:t>part, </a:t>
            </a:r>
            <a:r>
              <a:rPr lang="fr-FR" i="1" dirty="0" smtClean="0">
                <a:solidFill>
                  <a:srgbClr val="000000"/>
                </a:solidFill>
              </a:rPr>
              <a:t>plus </a:t>
            </a:r>
            <a:r>
              <a:rPr lang="fr-FR" i="1" dirty="0">
                <a:solidFill>
                  <a:srgbClr val="000000"/>
                </a:solidFill>
              </a:rPr>
              <a:t>de </a:t>
            </a:r>
            <a:r>
              <a:rPr lang="fr-FR" i="1" dirty="0" smtClean="0">
                <a:solidFill>
                  <a:srgbClr val="000000"/>
                </a:solidFill>
              </a:rPr>
              <a:t>300.000* </a:t>
            </a:r>
            <a:r>
              <a:rPr lang="fr-FR" i="1" dirty="0">
                <a:solidFill>
                  <a:srgbClr val="000000"/>
                </a:solidFill>
              </a:rPr>
              <a:t>malgaches sont auto-entrepreneurs dans les métiers du </a:t>
            </a:r>
            <a:r>
              <a:rPr lang="fr-FR" i="1" dirty="0" smtClean="0">
                <a:solidFill>
                  <a:srgbClr val="000000"/>
                </a:solidFill>
              </a:rPr>
              <a:t>digital.</a:t>
            </a:r>
          </a:p>
          <a:p>
            <a:pPr lvl="3">
              <a:buClr>
                <a:srgbClr val="FF7900"/>
              </a:buClr>
            </a:pPr>
            <a:r>
              <a:rPr lang="fr-FR" i="1" dirty="0" smtClean="0">
                <a:solidFill>
                  <a:srgbClr val="000000"/>
                </a:solidFill>
              </a:rPr>
              <a:t>Problèmes : ceux-ci disposent d’un faible budget de communication et n’ont pas forcément accès à un réseau professionnel suffisant pour vendre leurs prestations. </a:t>
            </a:r>
          </a:p>
          <a:p>
            <a:pPr marL="0" lvl="2" indent="0">
              <a:buClr>
                <a:srgbClr val="FF7900"/>
              </a:buClr>
              <a:buNone/>
            </a:pPr>
            <a:r>
              <a:rPr lang="fr-FR" sz="1050" i="1" dirty="0" smtClean="0">
                <a:solidFill>
                  <a:srgbClr val="000000"/>
                </a:solidFill>
                <a:latin typeface="Helvetica 45 Light" pitchFamily="34" charset="0"/>
              </a:rPr>
              <a:t>* Chiffre inventé pour l’exemple. Merci de citer vos </a:t>
            </a:r>
            <a:r>
              <a:rPr lang="fr-FR" sz="1050" i="1" dirty="0" smtClean="0">
                <a:solidFill>
                  <a:srgbClr val="000000"/>
                </a:solidFill>
                <a:latin typeface="Helvetica 45 Light" pitchFamily="34" charset="0"/>
              </a:rPr>
              <a:t>sources, en renseignant si possible un lien internet officiel. </a:t>
            </a:r>
            <a:endParaRPr lang="fr-FR" sz="1050" i="1" dirty="0">
              <a:solidFill>
                <a:srgbClr val="000000"/>
              </a:solidFill>
              <a:latin typeface="Helvetica 45 Light" pitchFamily="34" charset="0"/>
            </a:endParaRPr>
          </a:p>
        </p:txBody>
      </p:sp>
      <p:sp>
        <p:nvSpPr>
          <p:cNvPr id="5" name="Title 4"/>
          <p:cNvSpPr>
            <a:spLocks noGrp="1"/>
          </p:cNvSpPr>
          <p:nvPr>
            <p:ph type="title"/>
          </p:nvPr>
        </p:nvSpPr>
        <p:spPr/>
        <p:txBody>
          <a:bodyPr/>
          <a:lstStyle/>
          <a:p>
            <a:r>
              <a:rPr lang="fr-FR" dirty="0" smtClean="0"/>
              <a:t>Constat</a:t>
            </a:r>
            <a:endParaRPr lang="fr-FR" dirty="0"/>
          </a:p>
        </p:txBody>
      </p:sp>
    </p:spTree>
    <p:extLst>
      <p:ext uri="{BB962C8B-B14F-4D97-AF65-F5344CB8AC3E}">
        <p14:creationId xmlns:p14="http://schemas.microsoft.com/office/powerpoint/2010/main" val="390088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1183484"/>
            <a:ext cx="7931208" cy="3360737"/>
          </a:xfrm>
        </p:spPr>
        <p:txBody>
          <a:bodyPr/>
          <a:lstStyle/>
          <a:p>
            <a:pPr lvl="0">
              <a:buClr>
                <a:srgbClr val="FFFFFF"/>
              </a:buClr>
            </a:pPr>
            <a:r>
              <a:rPr lang="fr-FR" sz="1600" dirty="0" smtClean="0">
                <a:solidFill>
                  <a:srgbClr val="FF7900"/>
                </a:solidFill>
              </a:rPr>
              <a:t>Ne présentez pas ici votre produit ou service de manière détaillée mais bien votre proposition de valeur : Comment répondez-vous aux problèmes exposés précédemment ? </a:t>
            </a:r>
          </a:p>
          <a:p>
            <a:pPr lvl="0">
              <a:buClr>
                <a:srgbClr val="FFFFFF"/>
              </a:buClr>
            </a:pPr>
            <a:endParaRPr lang="fr-FR" dirty="0" smtClean="0">
              <a:solidFill>
                <a:srgbClr val="FF7900"/>
              </a:solidFill>
            </a:endParaRPr>
          </a:p>
          <a:p>
            <a:pPr lvl="0">
              <a:buClr>
                <a:srgbClr val="FFFFFF"/>
              </a:buClr>
            </a:pPr>
            <a:endParaRPr lang="fr-FR" dirty="0">
              <a:solidFill>
                <a:srgbClr val="FF7900"/>
              </a:solidFill>
            </a:endParaRPr>
          </a:p>
          <a:p>
            <a:pPr lvl="0">
              <a:buClr>
                <a:srgbClr val="FFFFFF"/>
              </a:buClr>
            </a:pPr>
            <a:endParaRPr lang="fr-FR" dirty="0" smtClean="0">
              <a:solidFill>
                <a:srgbClr val="FF7900"/>
              </a:solidFill>
            </a:endParaRPr>
          </a:p>
          <a:p>
            <a:pPr lvl="0">
              <a:buClr>
                <a:srgbClr val="FFFFFF"/>
              </a:buClr>
            </a:pPr>
            <a:endParaRPr lang="fr-FR" dirty="0" smtClean="0">
              <a:solidFill>
                <a:srgbClr val="FF7900"/>
              </a:solidFill>
            </a:endParaRPr>
          </a:p>
          <a:p>
            <a:pPr lvl="0">
              <a:spcBef>
                <a:spcPts val="1200"/>
              </a:spcBef>
              <a:buClr>
                <a:srgbClr val="FFFFFF"/>
              </a:buClr>
            </a:pPr>
            <a:r>
              <a:rPr lang="fr-FR" i="1" dirty="0" smtClean="0">
                <a:solidFill>
                  <a:srgbClr val="000000"/>
                </a:solidFill>
                <a:latin typeface="Helvetica 65 Medium" pitchFamily="2" charset="0"/>
              </a:rPr>
              <a:t>Exemple : </a:t>
            </a:r>
          </a:p>
          <a:p>
            <a:pPr lvl="0">
              <a:spcBef>
                <a:spcPts val="1200"/>
              </a:spcBef>
              <a:buClr>
                <a:srgbClr val="FFFFFF"/>
              </a:buClr>
            </a:pPr>
            <a:r>
              <a:rPr lang="fr-FR" i="1" dirty="0" smtClean="0">
                <a:solidFill>
                  <a:srgbClr val="000000"/>
                </a:solidFill>
                <a:latin typeface="Helvetica 65 Medium" pitchFamily="2" charset="0"/>
              </a:rPr>
              <a:t>Nous sommes la 1</a:t>
            </a:r>
            <a:r>
              <a:rPr lang="fr-FR" i="1" baseline="30000" dirty="0" smtClean="0">
                <a:solidFill>
                  <a:srgbClr val="000000"/>
                </a:solidFill>
                <a:latin typeface="Helvetica 65 Medium" pitchFamily="2" charset="0"/>
              </a:rPr>
              <a:t>ère</a:t>
            </a:r>
            <a:r>
              <a:rPr lang="fr-FR" i="1" dirty="0" smtClean="0">
                <a:solidFill>
                  <a:srgbClr val="000000"/>
                </a:solidFill>
                <a:latin typeface="Helvetica 65 Medium" pitchFamily="2" charset="0"/>
              </a:rPr>
              <a:t> </a:t>
            </a:r>
            <a:r>
              <a:rPr lang="fr-FR" i="1" dirty="0" smtClean="0">
                <a:solidFill>
                  <a:srgbClr val="000000"/>
                </a:solidFill>
                <a:latin typeface="Helvetica 65 Medium" pitchFamily="2" charset="0"/>
              </a:rPr>
              <a:t>solution de digitalisation des services de </a:t>
            </a:r>
            <a:r>
              <a:rPr lang="fr-FR" i="1" dirty="0" err="1" smtClean="0">
                <a:solidFill>
                  <a:srgbClr val="000000"/>
                </a:solidFill>
                <a:latin typeface="Helvetica 65 Medium" pitchFamily="2" charset="0"/>
              </a:rPr>
              <a:t>sourcing</a:t>
            </a:r>
            <a:r>
              <a:rPr lang="fr-FR" i="1" dirty="0" smtClean="0">
                <a:solidFill>
                  <a:srgbClr val="000000"/>
                </a:solidFill>
                <a:latin typeface="Helvetica 65 Medium" pitchFamily="2" charset="0"/>
              </a:rPr>
              <a:t> de compétences digitales à Madagascar ! </a:t>
            </a:r>
          </a:p>
          <a:p>
            <a:pPr marL="0" lvl="2" indent="0">
              <a:buClr>
                <a:srgbClr val="FF7900"/>
              </a:buClr>
              <a:buNone/>
            </a:pPr>
            <a:r>
              <a:rPr lang="fr-FR" i="1" dirty="0" smtClean="0">
                <a:solidFill>
                  <a:srgbClr val="000000"/>
                </a:solidFill>
                <a:latin typeface="Helvetica 65 Medium" pitchFamily="2" charset="0"/>
              </a:rPr>
              <a:t>Notre entreprise propose la première « </a:t>
            </a:r>
            <a:r>
              <a:rPr lang="fr-FR" i="1" dirty="0" err="1" smtClean="0">
                <a:solidFill>
                  <a:srgbClr val="000000"/>
                </a:solidFill>
                <a:latin typeface="Helvetica 65 Medium" pitchFamily="2" charset="0"/>
              </a:rPr>
              <a:t>market</a:t>
            </a:r>
            <a:r>
              <a:rPr lang="fr-FR" i="1" dirty="0" smtClean="0">
                <a:solidFill>
                  <a:srgbClr val="000000"/>
                </a:solidFill>
                <a:latin typeface="Helvetica 65 Medium" pitchFamily="2" charset="0"/>
              </a:rPr>
              <a:t>-place » des talents des métiers du digital à destination entreprises. Notre plateforme répertorie les auto-entrepreneurs en présentant leurs offres et savoir-faire et les mets en relation avec des clients potentiels. </a:t>
            </a:r>
          </a:p>
          <a:p>
            <a:pPr marL="0" lvl="2" indent="0">
              <a:buClr>
                <a:srgbClr val="FF7900"/>
              </a:buClr>
              <a:buNone/>
            </a:pPr>
            <a:r>
              <a:rPr lang="fr-FR" sz="1000" i="1" dirty="0" smtClean="0">
                <a:solidFill>
                  <a:srgbClr val="000000"/>
                </a:solidFill>
                <a:latin typeface="Helvetica 65 Medium" pitchFamily="2" charset="0"/>
              </a:rPr>
              <a:t> </a:t>
            </a:r>
            <a:endParaRPr lang="fr-FR" sz="1000" i="1" dirty="0">
              <a:solidFill>
                <a:srgbClr val="000000"/>
              </a:solidFill>
              <a:latin typeface="Helvetica 65 Medium" pitchFamily="2" charset="0"/>
            </a:endParaRPr>
          </a:p>
        </p:txBody>
      </p:sp>
      <p:sp>
        <p:nvSpPr>
          <p:cNvPr id="5" name="Title 4"/>
          <p:cNvSpPr>
            <a:spLocks noGrp="1"/>
          </p:cNvSpPr>
          <p:nvPr>
            <p:ph type="title"/>
          </p:nvPr>
        </p:nvSpPr>
        <p:spPr/>
        <p:txBody>
          <a:bodyPr/>
          <a:lstStyle/>
          <a:p>
            <a:r>
              <a:rPr lang="fr-FR" dirty="0" smtClean="0"/>
              <a:t>Solution</a:t>
            </a:r>
            <a:endParaRPr lang="fr-FR" dirty="0"/>
          </a:p>
        </p:txBody>
      </p:sp>
    </p:spTree>
    <p:extLst>
      <p:ext uri="{BB962C8B-B14F-4D97-AF65-F5344CB8AC3E}">
        <p14:creationId xmlns:p14="http://schemas.microsoft.com/office/powerpoint/2010/main" val="354881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1183484"/>
            <a:ext cx="8579280" cy="3360737"/>
          </a:xfrm>
        </p:spPr>
        <p:txBody>
          <a:bodyPr/>
          <a:lstStyle/>
          <a:p>
            <a:pPr lvl="0">
              <a:buClr>
                <a:srgbClr val="FFFFFF"/>
              </a:buClr>
            </a:pPr>
            <a:r>
              <a:rPr lang="fr-FR" dirty="0" smtClean="0">
                <a:solidFill>
                  <a:srgbClr val="FF7900"/>
                </a:solidFill>
              </a:rPr>
              <a:t>Présenter ici votre produit de manière détaillée : ses principales fonctionnalités et facteurs de </a:t>
            </a:r>
            <a:r>
              <a:rPr lang="fr-FR" dirty="0" smtClean="0">
                <a:solidFill>
                  <a:srgbClr val="FF7900"/>
                </a:solidFill>
              </a:rPr>
              <a:t>différenciation</a:t>
            </a:r>
            <a:r>
              <a:rPr lang="fr-FR" dirty="0">
                <a:solidFill>
                  <a:srgbClr val="FF7900"/>
                </a:solidFill>
              </a:rPr>
              <a:t> </a:t>
            </a:r>
            <a:r>
              <a:rPr lang="fr-FR" dirty="0" smtClean="0">
                <a:solidFill>
                  <a:srgbClr val="FF7900"/>
                </a:solidFill>
              </a:rPr>
              <a:t>par rapport à vos concurrents</a:t>
            </a:r>
            <a:r>
              <a:rPr lang="fr-FR" dirty="0" smtClean="0">
                <a:solidFill>
                  <a:srgbClr val="FF7900"/>
                </a:solidFill>
              </a:rPr>
              <a:t> </a:t>
            </a:r>
            <a:endParaRPr lang="fr-FR" dirty="0" smtClean="0">
              <a:solidFill>
                <a:srgbClr val="FF7900"/>
              </a:solidFill>
            </a:endParaRPr>
          </a:p>
          <a:p>
            <a:pPr lvl="0">
              <a:buClr>
                <a:srgbClr val="FFFFFF"/>
              </a:buClr>
            </a:pPr>
            <a:r>
              <a:rPr lang="fr-FR" dirty="0" smtClean="0">
                <a:solidFill>
                  <a:srgbClr val="FF7900"/>
                </a:solidFill>
              </a:rPr>
              <a:t>Ajouter </a:t>
            </a:r>
            <a:r>
              <a:rPr lang="fr-FR" dirty="0" smtClean="0">
                <a:solidFill>
                  <a:srgbClr val="FF7900"/>
                </a:solidFill>
              </a:rPr>
              <a:t>si possible des </a:t>
            </a:r>
            <a:r>
              <a:rPr lang="fr-FR" dirty="0" smtClean="0">
                <a:solidFill>
                  <a:srgbClr val="FF7900"/>
                </a:solidFill>
              </a:rPr>
              <a:t>photos / imprimés écrans de la solution. Si besoin, expliquer le parcours simplifié de </a:t>
            </a:r>
            <a:r>
              <a:rPr lang="fr-FR" dirty="0" smtClean="0">
                <a:solidFill>
                  <a:srgbClr val="FF7900"/>
                </a:solidFill>
              </a:rPr>
              <a:t>l’utilisateur</a:t>
            </a:r>
            <a:r>
              <a:rPr lang="fr-FR" dirty="0" smtClean="0">
                <a:solidFill>
                  <a:srgbClr val="FF7900"/>
                </a:solidFill>
              </a:rPr>
              <a:t>, par étape (connexion au site, </a:t>
            </a:r>
            <a:r>
              <a:rPr lang="fr-FR" dirty="0" err="1" smtClean="0">
                <a:solidFill>
                  <a:srgbClr val="FF7900"/>
                </a:solidFill>
              </a:rPr>
              <a:t>process</a:t>
            </a:r>
            <a:r>
              <a:rPr lang="fr-FR" dirty="0" smtClean="0">
                <a:solidFill>
                  <a:srgbClr val="FF7900"/>
                </a:solidFill>
              </a:rPr>
              <a:t> d’inscription, d’achats, de livraison, par exemple.</a:t>
            </a:r>
            <a:endParaRPr lang="fr-FR" dirty="0" smtClean="0">
              <a:solidFill>
                <a:srgbClr val="FF7900"/>
              </a:solidFill>
            </a:endParaRPr>
          </a:p>
          <a:p>
            <a:pPr lvl="0">
              <a:spcBef>
                <a:spcPts val="1200"/>
              </a:spcBef>
              <a:buClr>
                <a:srgbClr val="FFFFFF"/>
              </a:buClr>
            </a:pPr>
            <a:endParaRPr lang="fr-FR" dirty="0">
              <a:solidFill>
                <a:srgbClr val="000000"/>
              </a:solidFill>
            </a:endParaRPr>
          </a:p>
          <a:p>
            <a:pPr lvl="0">
              <a:spcBef>
                <a:spcPts val="1200"/>
              </a:spcBef>
              <a:buClr>
                <a:srgbClr val="FFFFFF"/>
              </a:buClr>
            </a:pPr>
            <a:r>
              <a:rPr lang="fr-FR" dirty="0" smtClean="0">
                <a:solidFill>
                  <a:srgbClr val="000000"/>
                </a:solidFill>
              </a:rPr>
              <a:t>Exemple : </a:t>
            </a:r>
          </a:p>
          <a:p>
            <a:pPr lvl="2">
              <a:buClr>
                <a:srgbClr val="FF7900"/>
              </a:buClr>
            </a:pPr>
            <a:r>
              <a:rPr lang="fr-FR" dirty="0" smtClean="0">
                <a:solidFill>
                  <a:srgbClr val="000000"/>
                </a:solidFill>
              </a:rPr>
              <a:t>Une fois le besoin de la prestation identifié chez l’entreprise, elle se rend sur notre plateforme et choisi parmi les différentes prestations celles qui l’intéressent. La plateforme lui pousse automatiquement les offres des auto-entrepreneurs en affichant leurs prix, les notes données par des clients passés et des exemples (portefeuilles) de prestations réalisées par ceux-ci. </a:t>
            </a:r>
          </a:p>
          <a:p>
            <a:pPr lvl="2">
              <a:buClr>
                <a:srgbClr val="FF7900"/>
              </a:buClr>
            </a:pPr>
            <a:r>
              <a:rPr lang="fr-FR" dirty="0" smtClean="0">
                <a:solidFill>
                  <a:srgbClr val="000000"/>
                </a:solidFill>
              </a:rPr>
              <a:t>La plateforme ne communique pas les noms/prénoms ou coordonnées des prestataires, tous les contacts se font via notre plateforme, de façon à ne pas </a:t>
            </a:r>
            <a:r>
              <a:rPr lang="fr-FR" dirty="0" smtClean="0">
                <a:solidFill>
                  <a:srgbClr val="000000"/>
                </a:solidFill>
              </a:rPr>
              <a:t>laisser les partenaires se contacter sans nous solliciter</a:t>
            </a:r>
            <a:endParaRPr lang="fr-FR" dirty="0" smtClean="0">
              <a:solidFill>
                <a:srgbClr val="000000"/>
              </a:solidFill>
            </a:endParaRPr>
          </a:p>
          <a:p>
            <a:pPr lvl="2">
              <a:buClr>
                <a:srgbClr val="FF7900"/>
              </a:buClr>
            </a:pPr>
            <a:r>
              <a:rPr lang="fr-FR" dirty="0" smtClean="0">
                <a:solidFill>
                  <a:srgbClr val="000000"/>
                </a:solidFill>
              </a:rPr>
              <a:t>Côté auto-entrepreneurs / prestataires : notre plateforme donne accès à des premiers outils comptables pour les accompagner dans le processus de vente (génération de devis et facture via la plateforme). </a:t>
            </a:r>
          </a:p>
          <a:p>
            <a:pPr lvl="2">
              <a:buClr>
                <a:srgbClr val="FF7900"/>
              </a:buClr>
            </a:pPr>
            <a:endParaRPr lang="fr-FR" dirty="0" smtClean="0">
              <a:solidFill>
                <a:srgbClr val="000000"/>
              </a:solidFill>
            </a:endParaRPr>
          </a:p>
          <a:p>
            <a:pPr lvl="2">
              <a:buClr>
                <a:srgbClr val="FF7900"/>
              </a:buClr>
            </a:pPr>
            <a:endParaRPr lang="fr-FR" dirty="0">
              <a:solidFill>
                <a:srgbClr val="000000"/>
              </a:solidFill>
            </a:endParaRPr>
          </a:p>
          <a:p>
            <a:pPr lvl="2">
              <a:buClr>
                <a:srgbClr val="FF7900"/>
              </a:buClr>
            </a:pPr>
            <a:endParaRPr lang="fr-FR" dirty="0">
              <a:solidFill>
                <a:srgbClr val="000000"/>
              </a:solidFill>
            </a:endParaRPr>
          </a:p>
        </p:txBody>
      </p:sp>
      <p:sp>
        <p:nvSpPr>
          <p:cNvPr id="5" name="Title 4"/>
          <p:cNvSpPr>
            <a:spLocks noGrp="1"/>
          </p:cNvSpPr>
          <p:nvPr>
            <p:ph type="title"/>
          </p:nvPr>
        </p:nvSpPr>
        <p:spPr/>
        <p:txBody>
          <a:bodyPr/>
          <a:lstStyle/>
          <a:p>
            <a:r>
              <a:rPr lang="fr-FR" dirty="0" smtClean="0"/>
              <a:t>Produit / Service</a:t>
            </a:r>
            <a:endParaRPr lang="fr-FR" dirty="0"/>
          </a:p>
        </p:txBody>
      </p:sp>
    </p:spTree>
    <p:extLst>
      <p:ext uri="{BB962C8B-B14F-4D97-AF65-F5344CB8AC3E}">
        <p14:creationId xmlns:p14="http://schemas.microsoft.com/office/powerpoint/2010/main" val="52065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251520" y="915566"/>
            <a:ext cx="7931208" cy="3360737"/>
          </a:xfrm>
        </p:spPr>
        <p:txBody>
          <a:bodyPr/>
          <a:lstStyle/>
          <a:p>
            <a:pPr lvl="0">
              <a:buClr>
                <a:srgbClr val="FFFFFF"/>
              </a:buClr>
            </a:pPr>
            <a:r>
              <a:rPr lang="fr-FR" dirty="0" smtClean="0">
                <a:solidFill>
                  <a:srgbClr val="FF7900"/>
                </a:solidFill>
              </a:rPr>
              <a:t>Présenter ici et de façon chiffrée (citer vos sources ou expliquer votre calcul) la composition et taille de votre marché.</a:t>
            </a:r>
          </a:p>
          <a:p>
            <a:pPr lvl="0">
              <a:buClr>
                <a:srgbClr val="FFFFFF"/>
              </a:buClr>
            </a:pPr>
            <a:r>
              <a:rPr lang="fr-FR" dirty="0" smtClean="0">
                <a:solidFill>
                  <a:srgbClr val="FF7900"/>
                </a:solidFill>
              </a:rPr>
              <a:t>Présenter vos cibles </a:t>
            </a:r>
            <a:r>
              <a:rPr lang="fr-FR" dirty="0" smtClean="0">
                <a:solidFill>
                  <a:srgbClr val="FF7900"/>
                </a:solidFill>
              </a:rPr>
              <a:t>prioritaires, au nombre de 2 ou 3 maximum </a:t>
            </a:r>
            <a:r>
              <a:rPr lang="fr-FR" dirty="0" smtClean="0">
                <a:solidFill>
                  <a:srgbClr val="FF7900"/>
                </a:solidFill>
              </a:rPr>
              <a:t>: à qui allez-vous vendre en premier ? Pourquoi ? </a:t>
            </a:r>
          </a:p>
          <a:p>
            <a:pPr lvl="0">
              <a:buClr>
                <a:srgbClr val="FFFFFF"/>
              </a:buClr>
            </a:pPr>
            <a:endParaRPr lang="fr-FR" dirty="0" smtClean="0">
              <a:solidFill>
                <a:srgbClr val="000000"/>
              </a:solidFill>
            </a:endParaRPr>
          </a:p>
          <a:p>
            <a:pPr lvl="0">
              <a:buClr>
                <a:srgbClr val="FFFFFF"/>
              </a:buClr>
            </a:pPr>
            <a:endParaRPr lang="fr-FR" dirty="0">
              <a:solidFill>
                <a:srgbClr val="000000"/>
              </a:solidFill>
            </a:endParaRPr>
          </a:p>
          <a:p>
            <a:pPr lvl="0">
              <a:spcBef>
                <a:spcPts val="1200"/>
              </a:spcBef>
              <a:buClr>
                <a:srgbClr val="FFFFFF"/>
              </a:buClr>
            </a:pPr>
            <a:r>
              <a:rPr lang="fr-FR" i="1" dirty="0" smtClean="0">
                <a:solidFill>
                  <a:srgbClr val="000000"/>
                </a:solidFill>
                <a:latin typeface="Helvetica 65 Medium" pitchFamily="2" charset="0"/>
              </a:rPr>
              <a:t>Exemple : </a:t>
            </a:r>
          </a:p>
          <a:p>
            <a:pPr lvl="2">
              <a:buClr>
                <a:srgbClr val="FF7900"/>
              </a:buClr>
            </a:pPr>
            <a:r>
              <a:rPr lang="fr-FR" i="1" dirty="0" smtClean="0">
                <a:solidFill>
                  <a:srgbClr val="000000"/>
                </a:solidFill>
                <a:latin typeface="Helvetica 65 Medium" pitchFamily="2" charset="0"/>
              </a:rPr>
              <a:t>Notre marché </a:t>
            </a:r>
            <a:r>
              <a:rPr lang="fr-FR" i="1" dirty="0" smtClean="0">
                <a:solidFill>
                  <a:srgbClr val="000000"/>
                </a:solidFill>
                <a:latin typeface="Helvetica 65 Medium" pitchFamily="2" charset="0"/>
              </a:rPr>
              <a:t>: Tout professionnel qui cherche un prestataire dans les métiers du digital. </a:t>
            </a:r>
          </a:p>
          <a:p>
            <a:pPr lvl="2">
              <a:buClr>
                <a:srgbClr val="FF7900"/>
              </a:buClr>
            </a:pPr>
            <a:r>
              <a:rPr lang="fr-FR" i="1" dirty="0" smtClean="0">
                <a:solidFill>
                  <a:srgbClr val="000000"/>
                </a:solidFill>
                <a:latin typeface="Helvetica 65 Medium" pitchFamily="2" charset="0"/>
              </a:rPr>
              <a:t>Notre 1</a:t>
            </a:r>
            <a:r>
              <a:rPr lang="fr-FR" i="1" baseline="30000" dirty="0" smtClean="0">
                <a:solidFill>
                  <a:srgbClr val="000000"/>
                </a:solidFill>
                <a:latin typeface="Helvetica 65 Medium" pitchFamily="2" charset="0"/>
              </a:rPr>
              <a:t>ère</a:t>
            </a:r>
            <a:r>
              <a:rPr lang="fr-FR" i="1" dirty="0" smtClean="0">
                <a:solidFill>
                  <a:srgbClr val="000000"/>
                </a:solidFill>
                <a:latin typeface="Helvetica 65 Medium" pitchFamily="2" charset="0"/>
              </a:rPr>
              <a:t> </a:t>
            </a:r>
            <a:r>
              <a:rPr lang="fr-FR" i="1" dirty="0" smtClean="0">
                <a:solidFill>
                  <a:srgbClr val="000000"/>
                </a:solidFill>
                <a:latin typeface="Helvetica 65 Medium" pitchFamily="2" charset="0"/>
              </a:rPr>
              <a:t>cible : Petites et moyennes entreprises ne disposant pas de fonctions achats et n’ayant pas les moyens de passer par des cabinets de communication digitale ou des entreprises de sous-traitance en digitalisation. Cette cible représente 85% du tissu économique de Madagascar</a:t>
            </a:r>
            <a:r>
              <a:rPr lang="fr-FR" i="1" dirty="0">
                <a:solidFill>
                  <a:srgbClr val="000000"/>
                </a:solidFill>
                <a:latin typeface="Helvetica 65 Medium" pitchFamily="2" charset="0"/>
              </a:rPr>
              <a:t> </a:t>
            </a:r>
            <a:r>
              <a:rPr lang="fr-FR" sz="1200" i="1" dirty="0">
                <a:solidFill>
                  <a:srgbClr val="000000"/>
                </a:solidFill>
                <a:latin typeface="Helvetica 65 Medium" pitchFamily="2" charset="0"/>
              </a:rPr>
              <a:t>(étude </a:t>
            </a:r>
            <a:r>
              <a:rPr lang="fr-FR" sz="1200" i="1" dirty="0" err="1">
                <a:solidFill>
                  <a:srgbClr val="000000"/>
                </a:solidFill>
                <a:latin typeface="Helvetica 65 Medium" pitchFamily="2" charset="0"/>
              </a:rPr>
              <a:t>Instat</a:t>
            </a:r>
            <a:r>
              <a:rPr lang="fr-FR" sz="1200" i="1" dirty="0">
                <a:solidFill>
                  <a:srgbClr val="000000"/>
                </a:solidFill>
                <a:latin typeface="Helvetica 65 Medium" pitchFamily="2" charset="0"/>
              </a:rPr>
              <a:t> déc. 2017) </a:t>
            </a:r>
            <a:r>
              <a:rPr lang="fr-FR" i="1" dirty="0" smtClean="0">
                <a:solidFill>
                  <a:srgbClr val="000000"/>
                </a:solidFill>
                <a:latin typeface="Helvetica 65 Medium" pitchFamily="2" charset="0"/>
              </a:rPr>
              <a:t>.</a:t>
            </a:r>
          </a:p>
          <a:p>
            <a:pPr lvl="2">
              <a:buClr>
                <a:srgbClr val="FF7900"/>
              </a:buClr>
            </a:pPr>
            <a:r>
              <a:rPr lang="fr-FR" i="1" dirty="0" smtClean="0">
                <a:solidFill>
                  <a:srgbClr val="000000"/>
                </a:solidFill>
                <a:latin typeface="Helvetica 65 Medium" pitchFamily="2" charset="0"/>
              </a:rPr>
              <a:t>Notre stratégie </a:t>
            </a:r>
            <a:r>
              <a:rPr lang="fr-FR" i="1" dirty="0" smtClean="0">
                <a:solidFill>
                  <a:srgbClr val="000000"/>
                </a:solidFill>
                <a:latin typeface="Helvetica 65 Medium" pitchFamily="2" charset="0"/>
              </a:rPr>
              <a:t>d’acquisition : vente en salons dédiés aux </a:t>
            </a:r>
            <a:r>
              <a:rPr lang="fr-FR" i="1" dirty="0" err="1" smtClean="0">
                <a:solidFill>
                  <a:srgbClr val="000000"/>
                </a:solidFill>
                <a:latin typeface="Helvetica 65 Medium" pitchFamily="2" charset="0"/>
              </a:rPr>
              <a:t>PMEs</a:t>
            </a:r>
            <a:r>
              <a:rPr lang="fr-FR" i="1" dirty="0" smtClean="0">
                <a:solidFill>
                  <a:srgbClr val="000000"/>
                </a:solidFill>
                <a:latin typeface="Helvetica 65 Medium" pitchFamily="2" charset="0"/>
              </a:rPr>
              <a:t> malgaches, partenariats avec les associations et chambres de commerces ayant accès au réseau des </a:t>
            </a:r>
            <a:r>
              <a:rPr lang="fr-FR" i="1" dirty="0" err="1" smtClean="0">
                <a:solidFill>
                  <a:srgbClr val="000000"/>
                </a:solidFill>
                <a:latin typeface="Helvetica 65 Medium" pitchFamily="2" charset="0"/>
              </a:rPr>
              <a:t>PMEs</a:t>
            </a:r>
            <a:r>
              <a:rPr lang="fr-FR" i="1" dirty="0" smtClean="0">
                <a:solidFill>
                  <a:srgbClr val="000000"/>
                </a:solidFill>
                <a:latin typeface="Helvetica 65 Medium" pitchFamily="2" charset="0"/>
              </a:rPr>
              <a:t> </a:t>
            </a:r>
            <a:r>
              <a:rPr lang="fr-FR" i="1" dirty="0" smtClean="0">
                <a:solidFill>
                  <a:srgbClr val="000000"/>
                </a:solidFill>
                <a:latin typeface="Helvetica 65 Medium" pitchFamily="2" charset="0"/>
              </a:rPr>
              <a:t>malgaches</a:t>
            </a:r>
            <a:r>
              <a:rPr lang="fr-FR" i="1" dirty="0" smtClean="0">
                <a:solidFill>
                  <a:srgbClr val="000000"/>
                </a:solidFill>
                <a:latin typeface="Helvetica 65 Medium" pitchFamily="2" charset="0"/>
              </a:rPr>
              <a:t>, communication en ligne et dans des médias spécialisés</a:t>
            </a:r>
            <a:endParaRPr lang="fr-FR" i="1" dirty="0" smtClean="0">
              <a:solidFill>
                <a:srgbClr val="000000"/>
              </a:solidFill>
              <a:latin typeface="Helvetica 65 Medium" pitchFamily="2" charset="0"/>
            </a:endParaRPr>
          </a:p>
          <a:p>
            <a:pPr lvl="2">
              <a:buClr>
                <a:srgbClr val="FF7900"/>
              </a:buClr>
            </a:pPr>
            <a:r>
              <a:rPr lang="fr-FR" i="1" dirty="0" smtClean="0">
                <a:solidFill>
                  <a:srgbClr val="000000"/>
                </a:solidFill>
                <a:latin typeface="Helvetica 65 Medium" pitchFamily="2" charset="0"/>
              </a:rPr>
              <a:t>Côté freelances et auto-entrepreneurs : contact dès la sortie d’universités (métiers spécialisées dans les métiers du digital) et partenariats avec les associations d’aide à l’entrepreneuriat. </a:t>
            </a:r>
          </a:p>
          <a:p>
            <a:pPr lvl="2">
              <a:buClr>
                <a:srgbClr val="FF7900"/>
              </a:buClr>
            </a:pPr>
            <a:endParaRPr lang="fr-FR" i="1" dirty="0" smtClean="0">
              <a:solidFill>
                <a:srgbClr val="000000"/>
              </a:solidFill>
              <a:latin typeface="Helvetica 65 Medium" pitchFamily="2" charset="0"/>
            </a:endParaRPr>
          </a:p>
          <a:p>
            <a:pPr lvl="2">
              <a:buClr>
                <a:srgbClr val="FF7900"/>
              </a:buClr>
            </a:pPr>
            <a:endParaRPr lang="fr-FR" i="1" dirty="0">
              <a:solidFill>
                <a:srgbClr val="000000"/>
              </a:solidFill>
              <a:latin typeface="Helvetica 65 Medium" pitchFamily="2" charset="0"/>
            </a:endParaRPr>
          </a:p>
          <a:p>
            <a:pPr lvl="2">
              <a:buClr>
                <a:srgbClr val="FF7900"/>
              </a:buClr>
            </a:pPr>
            <a:r>
              <a:rPr lang="fr-FR" i="1" dirty="0" smtClean="0">
                <a:solidFill>
                  <a:srgbClr val="000000"/>
                </a:solidFill>
                <a:latin typeface="Helvetica 65 Medium" pitchFamily="2" charset="0"/>
              </a:rPr>
              <a:t>1</a:t>
            </a:r>
            <a:endParaRPr lang="fr-FR" i="1" dirty="0">
              <a:solidFill>
                <a:srgbClr val="000000"/>
              </a:solidFill>
              <a:latin typeface="Helvetica 65 Medium" pitchFamily="2" charset="0"/>
            </a:endParaRPr>
          </a:p>
        </p:txBody>
      </p:sp>
      <p:sp>
        <p:nvSpPr>
          <p:cNvPr id="5" name="Title 4"/>
          <p:cNvSpPr>
            <a:spLocks noGrp="1"/>
          </p:cNvSpPr>
          <p:nvPr>
            <p:ph type="title"/>
          </p:nvPr>
        </p:nvSpPr>
        <p:spPr/>
        <p:txBody>
          <a:bodyPr/>
          <a:lstStyle/>
          <a:p>
            <a:r>
              <a:rPr lang="fr-FR" dirty="0" smtClean="0"/>
              <a:t>Marché / Cible</a:t>
            </a:r>
            <a:endParaRPr lang="fr-FR" dirty="0"/>
          </a:p>
        </p:txBody>
      </p:sp>
    </p:spTree>
    <p:extLst>
      <p:ext uri="{BB962C8B-B14F-4D97-AF65-F5344CB8AC3E}">
        <p14:creationId xmlns:p14="http://schemas.microsoft.com/office/powerpoint/2010/main" val="224647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771550"/>
            <a:ext cx="8651288" cy="3772671"/>
          </a:xfrm>
        </p:spPr>
        <p:txBody>
          <a:bodyPr/>
          <a:lstStyle/>
          <a:p>
            <a:pPr lvl="0">
              <a:buClr>
                <a:srgbClr val="FFFFFF"/>
              </a:buClr>
            </a:pPr>
            <a:r>
              <a:rPr lang="fr-FR" sz="1600" dirty="0" smtClean="0">
                <a:solidFill>
                  <a:srgbClr val="FF7900"/>
                </a:solidFill>
              </a:rPr>
              <a:t>Comment votre entreprise se rémunère-t-elle </a:t>
            </a:r>
            <a:r>
              <a:rPr lang="fr-FR" sz="1600" dirty="0" smtClean="0">
                <a:solidFill>
                  <a:srgbClr val="FF7900"/>
                </a:solidFill>
              </a:rPr>
              <a:t>/ Comment gagnez-vous de l’argent ?</a:t>
            </a:r>
            <a:endParaRPr lang="fr-FR" sz="1600" dirty="0" smtClean="0">
              <a:solidFill>
                <a:srgbClr val="FF7900"/>
              </a:solidFill>
            </a:endParaRPr>
          </a:p>
          <a:p>
            <a:pPr lvl="0">
              <a:buClr>
                <a:srgbClr val="FFFFFF"/>
              </a:buClr>
            </a:pPr>
            <a:r>
              <a:rPr lang="fr-FR" sz="1600" i="1" dirty="0" smtClean="0">
                <a:solidFill>
                  <a:srgbClr val="FF7900"/>
                </a:solidFill>
              </a:rPr>
              <a:t>Commission</a:t>
            </a:r>
            <a:r>
              <a:rPr lang="fr-FR" sz="1600" i="1" dirty="0" smtClean="0">
                <a:solidFill>
                  <a:srgbClr val="FF7900"/>
                </a:solidFill>
              </a:rPr>
              <a:t>, abonnement, prix fixes, médias, </a:t>
            </a:r>
            <a:r>
              <a:rPr lang="fr-FR" sz="1600" i="1" dirty="0" err="1" smtClean="0">
                <a:solidFill>
                  <a:srgbClr val="FF7900"/>
                </a:solidFill>
              </a:rPr>
              <a:t>freemium</a:t>
            </a:r>
            <a:r>
              <a:rPr lang="fr-FR" sz="1600" i="1" dirty="0" smtClean="0">
                <a:solidFill>
                  <a:srgbClr val="FF7900"/>
                </a:solidFill>
              </a:rPr>
              <a:t> …?</a:t>
            </a:r>
          </a:p>
          <a:p>
            <a:pPr lvl="0">
              <a:buClr>
                <a:srgbClr val="FFFFFF"/>
              </a:buClr>
            </a:pPr>
            <a:r>
              <a:rPr lang="fr-FR" sz="1600" dirty="0" smtClean="0">
                <a:solidFill>
                  <a:srgbClr val="FF7900"/>
                </a:solidFill>
              </a:rPr>
              <a:t>Expliquer de manière claire et concise vos différentes </a:t>
            </a:r>
            <a:r>
              <a:rPr lang="fr-FR" sz="1600" dirty="0" smtClean="0">
                <a:solidFill>
                  <a:srgbClr val="FF7900"/>
                </a:solidFill>
              </a:rPr>
              <a:t>offres, leurs spécificités, leurs prix.</a:t>
            </a:r>
          </a:p>
          <a:p>
            <a:pPr lvl="0">
              <a:buClr>
                <a:srgbClr val="FFFFFF"/>
              </a:buClr>
            </a:pPr>
            <a:r>
              <a:rPr lang="fr-FR" sz="1600" dirty="0" smtClean="0">
                <a:solidFill>
                  <a:srgbClr val="FF7900"/>
                </a:solidFill>
              </a:rPr>
              <a:t>Expliquez également quels est selon vous le chiffre d’affaire maximum que vous pouvez générer</a:t>
            </a:r>
            <a:r>
              <a:rPr lang="fr-FR" dirty="0" smtClean="0">
                <a:solidFill>
                  <a:srgbClr val="FF7900"/>
                </a:solidFill>
              </a:rPr>
              <a:t>.</a:t>
            </a:r>
          </a:p>
          <a:p>
            <a:pPr lvl="0">
              <a:buClr>
                <a:srgbClr val="FFFFFF"/>
              </a:buClr>
            </a:pPr>
            <a:r>
              <a:rPr lang="fr-FR" dirty="0" smtClean="0">
                <a:solidFill>
                  <a:schemeClr val="tx1"/>
                </a:solidFill>
                <a:latin typeface="Helvetica 65 Medium" pitchFamily="2" charset="0"/>
              </a:rPr>
              <a:t>Attention ! Nous ne cherchons pas des entreprises qui nous promettent des milliards d’</a:t>
            </a:r>
            <a:r>
              <a:rPr lang="fr-FR" dirty="0" err="1" smtClean="0">
                <a:solidFill>
                  <a:schemeClr val="tx1"/>
                </a:solidFill>
                <a:latin typeface="Helvetica 65 Medium" pitchFamily="2" charset="0"/>
              </a:rPr>
              <a:t>Ariary</a:t>
            </a:r>
            <a:r>
              <a:rPr lang="fr-FR" dirty="0" smtClean="0">
                <a:solidFill>
                  <a:schemeClr val="tx1"/>
                </a:solidFill>
                <a:latin typeface="Helvetica 65 Medium" pitchFamily="2" charset="0"/>
              </a:rPr>
              <a:t> de chiffres d’affaires en 2 ans. Nous préférons des chiffres plus réalistes, réfléchis et argumentés</a:t>
            </a:r>
          </a:p>
          <a:p>
            <a:pPr lvl="0">
              <a:buClr>
                <a:srgbClr val="FFFFFF"/>
              </a:buClr>
            </a:pPr>
            <a:endParaRPr lang="fr-FR" dirty="0" smtClean="0">
              <a:solidFill>
                <a:srgbClr val="000000"/>
              </a:solidFill>
            </a:endParaRPr>
          </a:p>
          <a:p>
            <a:pPr lvl="0">
              <a:buClr>
                <a:srgbClr val="FFFFFF"/>
              </a:buClr>
            </a:pPr>
            <a:endParaRPr lang="fr-FR" dirty="0">
              <a:solidFill>
                <a:srgbClr val="000000"/>
              </a:solidFill>
            </a:endParaRPr>
          </a:p>
          <a:p>
            <a:pPr lvl="0">
              <a:spcBef>
                <a:spcPts val="1200"/>
              </a:spcBef>
              <a:buClr>
                <a:srgbClr val="FFFFFF"/>
              </a:buClr>
            </a:pPr>
            <a:r>
              <a:rPr lang="fr-FR" dirty="0" smtClean="0">
                <a:solidFill>
                  <a:srgbClr val="000000"/>
                </a:solidFill>
                <a:latin typeface="Helvetica 65 Medium" pitchFamily="2" charset="0"/>
              </a:rPr>
              <a:t>Exemple : </a:t>
            </a:r>
          </a:p>
          <a:p>
            <a:pPr lvl="2">
              <a:buClr>
                <a:srgbClr val="FF7900"/>
              </a:buClr>
            </a:pPr>
            <a:r>
              <a:rPr lang="fr-FR" i="1" dirty="0" smtClean="0">
                <a:solidFill>
                  <a:srgbClr val="000000"/>
                </a:solidFill>
                <a:latin typeface="Helvetica 65 Medium" pitchFamily="2" charset="0"/>
              </a:rPr>
              <a:t>Aujourd’hui </a:t>
            </a:r>
            <a:r>
              <a:rPr lang="fr-FR" i="1" dirty="0" smtClean="0">
                <a:solidFill>
                  <a:srgbClr val="000000"/>
                </a:solidFill>
                <a:latin typeface="Helvetica 65 Medium" pitchFamily="2" charset="0"/>
              </a:rPr>
              <a:t>: Notre business model est celui d’une </a:t>
            </a:r>
            <a:r>
              <a:rPr lang="fr-FR" i="1" dirty="0" err="1" smtClean="0">
                <a:solidFill>
                  <a:srgbClr val="000000"/>
                </a:solidFill>
                <a:latin typeface="Helvetica 65 Medium" pitchFamily="2" charset="0"/>
              </a:rPr>
              <a:t>marketplace</a:t>
            </a:r>
            <a:r>
              <a:rPr lang="fr-FR" i="1" dirty="0" smtClean="0">
                <a:solidFill>
                  <a:srgbClr val="000000"/>
                </a:solidFill>
                <a:latin typeface="Helvetica 65 Medium" pitchFamily="2" charset="0"/>
              </a:rPr>
              <a:t> à savoir que nous prenons une commission de 5% sur le salaire du prestataire pour chaque contractualisation effectuée via notre plateforme. </a:t>
            </a:r>
            <a:r>
              <a:rPr lang="fr-FR" i="1" dirty="0" smtClean="0">
                <a:solidFill>
                  <a:srgbClr val="000000"/>
                </a:solidFill>
                <a:latin typeface="Helvetica 65 Medium" pitchFamily="2" charset="0"/>
              </a:rPr>
              <a:t>Nous estimons pouvoir générer 3 millions d’AR par mois dans un an :</a:t>
            </a:r>
            <a:br>
              <a:rPr lang="fr-FR" i="1" dirty="0" smtClean="0">
                <a:solidFill>
                  <a:srgbClr val="000000"/>
                </a:solidFill>
                <a:latin typeface="Helvetica 65 Medium" pitchFamily="2" charset="0"/>
              </a:rPr>
            </a:br>
            <a:r>
              <a:rPr lang="fr-FR" i="1" dirty="0" smtClean="0">
                <a:solidFill>
                  <a:srgbClr val="000000"/>
                </a:solidFill>
                <a:latin typeface="Helvetica 65 Medium" pitchFamily="2" charset="0"/>
              </a:rPr>
              <a:t>5% (commission) * 300 (nombre de freelances enregistrés en un an) * 200,000ar (prix moyen d’une mission freelance)</a:t>
            </a:r>
            <a:endParaRPr lang="fr-FR" i="1" dirty="0" smtClean="0">
              <a:solidFill>
                <a:srgbClr val="000000"/>
              </a:solidFill>
              <a:latin typeface="Helvetica 65 Medium" pitchFamily="2" charset="0"/>
            </a:endParaRPr>
          </a:p>
          <a:p>
            <a:pPr lvl="2">
              <a:buClr>
                <a:srgbClr val="FF7900"/>
              </a:buClr>
            </a:pPr>
            <a:r>
              <a:rPr lang="fr-FR" i="1" dirty="0" smtClean="0">
                <a:solidFill>
                  <a:srgbClr val="000000"/>
                </a:solidFill>
                <a:latin typeface="Helvetica 65 Medium" pitchFamily="2" charset="0"/>
              </a:rPr>
              <a:t>Dans 3 ans (une fois le trafique généré suffisant) : Les prestataires paieront mensuellement ou annuellement pour être répertorié sur notre plateforme.</a:t>
            </a:r>
            <a:endParaRPr lang="fr-FR" i="1" dirty="0">
              <a:solidFill>
                <a:srgbClr val="000000"/>
              </a:solidFill>
              <a:latin typeface="Helvetica 65 Medium" pitchFamily="2" charset="0"/>
            </a:endParaRPr>
          </a:p>
          <a:p>
            <a:pPr lvl="2">
              <a:buClr>
                <a:srgbClr val="FF7900"/>
              </a:buClr>
            </a:pPr>
            <a:endParaRPr lang="fr-FR" dirty="0">
              <a:solidFill>
                <a:srgbClr val="000000"/>
              </a:solidFill>
            </a:endParaRPr>
          </a:p>
        </p:txBody>
      </p:sp>
      <p:sp>
        <p:nvSpPr>
          <p:cNvPr id="5" name="Title 4"/>
          <p:cNvSpPr>
            <a:spLocks noGrp="1"/>
          </p:cNvSpPr>
          <p:nvPr>
            <p:ph type="title"/>
          </p:nvPr>
        </p:nvSpPr>
        <p:spPr/>
        <p:txBody>
          <a:bodyPr/>
          <a:lstStyle/>
          <a:p>
            <a:r>
              <a:rPr lang="fr-FR" dirty="0" smtClean="0"/>
              <a:t>Business model</a:t>
            </a:r>
            <a:endParaRPr lang="fr-FR" dirty="0"/>
          </a:p>
        </p:txBody>
      </p:sp>
    </p:spTree>
    <p:extLst>
      <p:ext uri="{BB962C8B-B14F-4D97-AF65-F5344CB8AC3E}">
        <p14:creationId xmlns:p14="http://schemas.microsoft.com/office/powerpoint/2010/main" val="327658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843558"/>
            <a:ext cx="7931208" cy="3360737"/>
          </a:xfrm>
        </p:spPr>
        <p:txBody>
          <a:bodyPr/>
          <a:lstStyle/>
          <a:p>
            <a:pPr lvl="0">
              <a:buClr>
                <a:srgbClr val="FFFFFF"/>
              </a:buClr>
            </a:pPr>
            <a:r>
              <a:rPr lang="fr-FR" dirty="0" smtClean="0">
                <a:solidFill>
                  <a:srgbClr val="FF7900"/>
                </a:solidFill>
              </a:rPr>
              <a:t>Présenter les principaux acteurs de votre secteur (sur votre métier) et </a:t>
            </a:r>
            <a:r>
              <a:rPr lang="fr-FR" dirty="0" smtClean="0">
                <a:solidFill>
                  <a:srgbClr val="FF7900"/>
                </a:solidFill>
              </a:rPr>
              <a:t>comment vous vous différenciez d’eux. </a:t>
            </a:r>
            <a:endParaRPr lang="fr-FR" dirty="0">
              <a:solidFill>
                <a:srgbClr val="FF7900"/>
              </a:solidFill>
            </a:endParaRPr>
          </a:p>
          <a:p>
            <a:pPr lvl="0">
              <a:buClr>
                <a:srgbClr val="FFFFFF"/>
              </a:buClr>
            </a:pPr>
            <a:r>
              <a:rPr lang="fr-FR" dirty="0" smtClean="0">
                <a:solidFill>
                  <a:srgbClr val="FF7900"/>
                </a:solidFill>
              </a:rPr>
              <a:t>Format graphique ou tableau simplifié recommandé. </a:t>
            </a:r>
            <a:endParaRPr lang="fr-FR" dirty="0" smtClean="0">
              <a:solidFill>
                <a:srgbClr val="FF7900"/>
              </a:solidFill>
            </a:endParaRPr>
          </a:p>
          <a:p>
            <a:pPr lvl="0">
              <a:buClr>
                <a:srgbClr val="FFFFFF"/>
              </a:buClr>
            </a:pPr>
            <a:endParaRPr lang="fr-FR" dirty="0">
              <a:solidFill>
                <a:srgbClr val="FF7900"/>
              </a:solidFill>
            </a:endParaRPr>
          </a:p>
          <a:p>
            <a:pPr lvl="0">
              <a:buClr>
                <a:srgbClr val="FFFFFF"/>
              </a:buClr>
            </a:pPr>
            <a:endParaRPr lang="fr-FR" dirty="0" smtClean="0">
              <a:solidFill>
                <a:srgbClr val="FF7900"/>
              </a:solidFill>
            </a:endParaRPr>
          </a:p>
          <a:p>
            <a:pPr lvl="0">
              <a:spcBef>
                <a:spcPts val="1200"/>
              </a:spcBef>
              <a:buClr>
                <a:srgbClr val="FFFFFF"/>
              </a:buClr>
            </a:pPr>
            <a:r>
              <a:rPr lang="fr-FR" dirty="0" smtClean="0">
                <a:solidFill>
                  <a:srgbClr val="000000"/>
                </a:solidFill>
              </a:rPr>
              <a:t>Exemple </a:t>
            </a:r>
            <a:r>
              <a:rPr lang="fr-FR" dirty="0" smtClean="0">
                <a:solidFill>
                  <a:srgbClr val="000000"/>
                </a:solidFill>
              </a:rPr>
              <a:t>: </a:t>
            </a:r>
            <a:r>
              <a:rPr lang="fr-FR" sz="1100" dirty="0" smtClean="0">
                <a:solidFill>
                  <a:srgbClr val="000000"/>
                </a:solidFill>
              </a:rPr>
              <a:t>Dans ce cas précis, pas de concurrents directs mais des acteurs présents sur ces métiers …</a:t>
            </a:r>
            <a:endParaRPr lang="fr-FR" dirty="0" smtClean="0">
              <a:solidFill>
                <a:srgbClr val="000000"/>
              </a:solidFill>
            </a:endParaRPr>
          </a:p>
          <a:p>
            <a:pPr lvl="2">
              <a:buClr>
                <a:srgbClr val="FF7900"/>
              </a:buClr>
            </a:pPr>
            <a:endParaRPr lang="fr-FR" dirty="0">
              <a:solidFill>
                <a:srgbClr val="000000"/>
              </a:solidFill>
            </a:endParaRPr>
          </a:p>
        </p:txBody>
      </p:sp>
      <p:sp>
        <p:nvSpPr>
          <p:cNvPr id="5" name="Title 4"/>
          <p:cNvSpPr>
            <a:spLocks noGrp="1"/>
          </p:cNvSpPr>
          <p:nvPr>
            <p:ph type="title"/>
          </p:nvPr>
        </p:nvSpPr>
        <p:spPr/>
        <p:txBody>
          <a:bodyPr/>
          <a:lstStyle/>
          <a:p>
            <a:r>
              <a:rPr lang="fr-FR" dirty="0" smtClean="0"/>
              <a:t>Concurrents</a:t>
            </a:r>
            <a:endParaRPr lang="fr-FR" dirty="0"/>
          </a:p>
        </p:txBody>
      </p:sp>
      <p:graphicFrame>
        <p:nvGraphicFramePr>
          <p:cNvPr id="4" name="Table 9"/>
          <p:cNvGraphicFramePr>
            <a:graphicFrameLocks noGrp="1"/>
          </p:cNvGraphicFramePr>
          <p:nvPr>
            <p:extLst>
              <p:ext uri="{D42A27DB-BD31-4B8C-83A1-F6EECF244321}">
                <p14:modId xmlns:p14="http://schemas.microsoft.com/office/powerpoint/2010/main" val="2721589112"/>
              </p:ext>
            </p:extLst>
          </p:nvPr>
        </p:nvGraphicFramePr>
        <p:xfrm>
          <a:off x="539552" y="2499742"/>
          <a:ext cx="8064895" cy="2377440"/>
        </p:xfrm>
        <a:graphic>
          <a:graphicData uri="http://schemas.openxmlformats.org/drawingml/2006/table">
            <a:tbl>
              <a:tblPr firstRow="1" bandRow="1">
                <a:tableStyleId>{5C22544A-7EE6-4342-B048-85BDC9FD1C3A}</a:tableStyleId>
              </a:tblPr>
              <a:tblGrid>
                <a:gridCol w="2404885">
                  <a:extLst>
                    <a:ext uri="{9D8B030D-6E8A-4147-A177-3AD203B41FA5}">
                      <a16:colId xmlns="" xmlns:a16="http://schemas.microsoft.com/office/drawing/2014/main" val="20000"/>
                    </a:ext>
                  </a:extLst>
                </a:gridCol>
                <a:gridCol w="1886670">
                  <a:extLst>
                    <a:ext uri="{9D8B030D-6E8A-4147-A177-3AD203B41FA5}">
                      <a16:colId xmlns="" xmlns:a16="http://schemas.microsoft.com/office/drawing/2014/main" val="20001"/>
                    </a:ext>
                  </a:extLst>
                </a:gridCol>
                <a:gridCol w="1886670">
                  <a:extLst>
                    <a:ext uri="{9D8B030D-6E8A-4147-A177-3AD203B41FA5}">
                      <a16:colId xmlns="" xmlns:a16="http://schemas.microsoft.com/office/drawing/2014/main" val="20002"/>
                    </a:ext>
                  </a:extLst>
                </a:gridCol>
                <a:gridCol w="1886670">
                  <a:extLst>
                    <a:ext uri="{9D8B030D-6E8A-4147-A177-3AD203B41FA5}">
                      <a16:colId xmlns="" xmlns:a16="http://schemas.microsoft.com/office/drawing/2014/main" val="20003"/>
                    </a:ext>
                  </a:extLst>
                </a:gridCol>
              </a:tblGrid>
              <a:tr h="274637">
                <a:tc>
                  <a:txBody>
                    <a:bodyPr/>
                    <a:lstStyle/>
                    <a:p>
                      <a:pPr algn="l"/>
                      <a:r>
                        <a:rPr lang="fr-FR" sz="800" b="0" noProof="0" dirty="0" smtClean="0">
                          <a:solidFill>
                            <a:schemeClr val="bg1"/>
                          </a:solidFill>
                        </a:rPr>
                        <a:t>Fonctionnalités</a:t>
                      </a:r>
                      <a:endParaRPr lang="fr-FR" sz="800" b="0" noProof="0" dirty="0">
                        <a:solidFill>
                          <a:schemeClr val="bg1"/>
                        </a:solidFill>
                      </a:endParaRP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pPr algn="l"/>
                      <a:r>
                        <a:rPr lang="fr-FR" sz="800" noProof="0" dirty="0" smtClean="0">
                          <a:solidFill>
                            <a:srgbClr val="FF7900"/>
                          </a:solidFill>
                        </a:rPr>
                        <a:t>Ma start-up</a:t>
                      </a:r>
                      <a:endParaRPr lang="fr-FR" sz="800" b="0" noProof="0" dirty="0">
                        <a:solidFill>
                          <a:srgbClr val="FF7900"/>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pPr algn="l"/>
                      <a:r>
                        <a:rPr lang="fr-FR" sz="800" noProof="0" dirty="0" smtClean="0">
                          <a:solidFill>
                            <a:schemeClr val="bg1"/>
                          </a:solidFill>
                        </a:rPr>
                        <a:t>Fonctions achats internalisées </a:t>
                      </a:r>
                      <a:endParaRPr lang="fr-FR" sz="800" b="0" noProof="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pPr algn="l"/>
                      <a:r>
                        <a:rPr lang="fr-FR" sz="800" noProof="0" dirty="0" smtClean="0">
                          <a:solidFill>
                            <a:schemeClr val="bg1"/>
                          </a:solidFill>
                        </a:rPr>
                        <a:t>Associations / Annuaires</a:t>
                      </a:r>
                      <a:r>
                        <a:rPr lang="fr-FR" sz="800" baseline="0" noProof="0" dirty="0" smtClean="0">
                          <a:solidFill>
                            <a:schemeClr val="bg1"/>
                          </a:solidFill>
                        </a:rPr>
                        <a:t> de prestataires</a:t>
                      </a:r>
                      <a:endParaRPr lang="fr-FR" sz="800" b="0" noProof="0" dirty="0">
                        <a:solidFill>
                          <a:schemeClr val="bg1"/>
                        </a:solidFill>
                      </a:endParaRP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 xmlns:a16="http://schemas.microsoft.com/office/drawing/2014/main" val="10000"/>
                  </a:ext>
                </a:extLst>
              </a:tr>
              <a:tr h="274637">
                <a:tc>
                  <a:txBody>
                    <a:bodyPr/>
                    <a:lstStyle/>
                    <a:p>
                      <a:pPr algn="l"/>
                      <a:r>
                        <a:rPr lang="fr-FR" sz="800" noProof="0" dirty="0" smtClean="0">
                          <a:solidFill>
                            <a:schemeClr val="bg1"/>
                          </a:solidFill>
                        </a:rPr>
                        <a:t>Accès</a:t>
                      </a:r>
                      <a:r>
                        <a:rPr lang="fr-FR" sz="800" baseline="0" noProof="0" dirty="0" smtClean="0">
                          <a:solidFill>
                            <a:schemeClr val="bg1"/>
                          </a:solidFill>
                        </a:rPr>
                        <a:t> à une liste de prestataires en fonction des métiers</a:t>
                      </a:r>
                      <a:endParaRPr lang="fr-FR" sz="800" noProof="0" dirty="0">
                        <a:solidFill>
                          <a:schemeClr val="bg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95959"/>
                    </a:solidFill>
                  </a:tcPr>
                </a:tc>
                <a:tc>
                  <a:txBody>
                    <a:bodyPr/>
                    <a:lstStyle/>
                    <a:p>
                      <a:pPr algn="l"/>
                      <a:r>
                        <a:rPr lang="fr-FR" sz="800" noProof="0" dirty="0" smtClean="0">
                          <a:solidFill>
                            <a:schemeClr val="tx1"/>
                          </a:solidFill>
                        </a:rPr>
                        <a:t>OUI</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7900"/>
                    </a:solidFill>
                  </a:tcPr>
                </a:tc>
                <a:tc>
                  <a:txBody>
                    <a:bodyPr/>
                    <a:lstStyle/>
                    <a:p>
                      <a:pPr algn="l"/>
                      <a:r>
                        <a:rPr lang="fr-FR" sz="800" noProof="0" dirty="0" smtClean="0">
                          <a:solidFill>
                            <a:schemeClr val="tx1"/>
                          </a:solidFill>
                        </a:rPr>
                        <a:t>Du</a:t>
                      </a:r>
                      <a:r>
                        <a:rPr lang="fr-FR" sz="800" baseline="0" noProof="0" dirty="0" smtClean="0">
                          <a:solidFill>
                            <a:schemeClr val="tx1"/>
                          </a:solidFill>
                        </a:rPr>
                        <a:t> réseau de son entreprise uniquement (souvent incomplète)</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l"/>
                      <a:r>
                        <a:rPr lang="fr-FR" sz="800" noProof="0" dirty="0" smtClean="0">
                          <a:solidFill>
                            <a:schemeClr val="tx1"/>
                          </a:solidFill>
                        </a:rPr>
                        <a:t>OUI </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1"/>
                  </a:ext>
                </a:extLst>
              </a:tr>
              <a:tr h="274637">
                <a:tc>
                  <a:txBody>
                    <a:bodyPr/>
                    <a:lstStyle/>
                    <a:p>
                      <a:pPr algn="l"/>
                      <a:r>
                        <a:rPr lang="fr-FR" sz="800" noProof="0" dirty="0" smtClean="0">
                          <a:solidFill>
                            <a:schemeClr val="bg1"/>
                          </a:solidFill>
                        </a:rPr>
                        <a:t>Accès aux offres</a:t>
                      </a:r>
                      <a:r>
                        <a:rPr lang="fr-FR" sz="800" baseline="0" noProof="0" dirty="0" smtClean="0">
                          <a:solidFill>
                            <a:schemeClr val="bg1"/>
                          </a:solidFill>
                        </a:rPr>
                        <a:t> tarifaires des prestataires </a:t>
                      </a:r>
                      <a:endParaRPr lang="fr-FR" sz="800" noProof="0" dirty="0">
                        <a:solidFill>
                          <a:schemeClr val="bg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95959"/>
                    </a:solidFill>
                  </a:tcPr>
                </a:tc>
                <a:tc>
                  <a:txBody>
                    <a:bodyPr/>
                    <a:lstStyle/>
                    <a:p>
                      <a:pPr algn="l"/>
                      <a:r>
                        <a:rPr lang="fr-FR" sz="800" noProof="0" dirty="0" smtClean="0">
                          <a:solidFill>
                            <a:schemeClr val="tx1"/>
                          </a:solidFill>
                        </a:rPr>
                        <a:t>OUI</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7900"/>
                    </a:solidFill>
                  </a:tcPr>
                </a:tc>
                <a:tc>
                  <a:txBody>
                    <a:bodyPr/>
                    <a:lstStyle/>
                    <a:p>
                      <a:pPr algn="l"/>
                      <a:r>
                        <a:rPr lang="fr-FR" sz="800" noProof="0" dirty="0" smtClean="0">
                          <a:solidFill>
                            <a:schemeClr val="tx1"/>
                          </a:solidFill>
                        </a:rPr>
                        <a:t>NON</a:t>
                      </a:r>
                      <a:r>
                        <a:rPr lang="fr-FR" sz="800" baseline="0" noProof="0" dirty="0" smtClean="0">
                          <a:solidFill>
                            <a:schemeClr val="tx1"/>
                          </a:solidFill>
                        </a:rPr>
                        <a:t> : demande de devis nécessaire</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l"/>
                      <a:r>
                        <a:rPr lang="fr-FR" sz="800" noProof="0" dirty="0" smtClean="0">
                          <a:solidFill>
                            <a:schemeClr val="tx1"/>
                          </a:solidFill>
                        </a:rPr>
                        <a:t>NON</a:t>
                      </a:r>
                      <a:r>
                        <a:rPr lang="fr-FR" sz="800" baseline="0" noProof="0" dirty="0" smtClean="0">
                          <a:solidFill>
                            <a:schemeClr val="tx1"/>
                          </a:solidFill>
                        </a:rPr>
                        <a:t> : demande de devis nécessaire</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2"/>
                  </a:ext>
                </a:extLst>
              </a:tr>
              <a:tr h="274637">
                <a:tc>
                  <a:txBody>
                    <a:bodyPr/>
                    <a:lstStyle/>
                    <a:p>
                      <a:pPr algn="l"/>
                      <a:r>
                        <a:rPr lang="fr-FR" sz="800" noProof="0" dirty="0" smtClean="0">
                          <a:solidFill>
                            <a:schemeClr val="bg1"/>
                          </a:solidFill>
                        </a:rPr>
                        <a:t>Possibilité</a:t>
                      </a:r>
                      <a:r>
                        <a:rPr lang="fr-FR" sz="800" baseline="0" noProof="0" dirty="0" smtClean="0">
                          <a:solidFill>
                            <a:schemeClr val="bg1"/>
                          </a:solidFill>
                        </a:rPr>
                        <a:t> de contacter directement le prestataire</a:t>
                      </a:r>
                      <a:endParaRPr lang="fr-FR" sz="800" noProof="0" dirty="0">
                        <a:solidFill>
                          <a:schemeClr val="bg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95959"/>
                    </a:solidFill>
                  </a:tcPr>
                </a:tc>
                <a:tc>
                  <a:txBody>
                    <a:bodyPr/>
                    <a:lstStyle/>
                    <a:p>
                      <a:pPr algn="l"/>
                      <a:r>
                        <a:rPr lang="fr-FR" sz="800" noProof="0" dirty="0" smtClean="0">
                          <a:solidFill>
                            <a:schemeClr val="tx1"/>
                          </a:solidFill>
                        </a:rPr>
                        <a:t>NON : notre</a:t>
                      </a:r>
                      <a:r>
                        <a:rPr lang="fr-FR" sz="800" baseline="0" noProof="0" dirty="0" smtClean="0">
                          <a:solidFill>
                            <a:schemeClr val="tx1"/>
                          </a:solidFill>
                        </a:rPr>
                        <a:t> plateforme est intermédiaire jusqu’à engagement du devis</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7900"/>
                    </a:solidFill>
                  </a:tcPr>
                </a:tc>
                <a:tc>
                  <a:txBody>
                    <a:bodyPr/>
                    <a:lstStyle/>
                    <a:p>
                      <a:pPr algn="l"/>
                      <a:r>
                        <a:rPr lang="fr-FR" sz="800" noProof="0" dirty="0" smtClean="0">
                          <a:solidFill>
                            <a:schemeClr val="tx1"/>
                          </a:solidFill>
                        </a:rPr>
                        <a:t>OUI</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l"/>
                      <a:r>
                        <a:rPr lang="fr-FR" sz="800" noProof="0" dirty="0" smtClean="0">
                          <a:solidFill>
                            <a:schemeClr val="tx1"/>
                          </a:solidFill>
                        </a:rPr>
                        <a:t>OUI</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3"/>
                  </a:ext>
                </a:extLst>
              </a:tr>
              <a:tr h="274637">
                <a:tc>
                  <a:txBody>
                    <a:bodyPr/>
                    <a:lstStyle/>
                    <a:p>
                      <a:pPr algn="l"/>
                      <a:r>
                        <a:rPr lang="fr-FR" sz="800" noProof="0" dirty="0" smtClean="0">
                          <a:solidFill>
                            <a:schemeClr val="bg1"/>
                          </a:solidFill>
                        </a:rPr>
                        <a:t>Côté</a:t>
                      </a:r>
                      <a:r>
                        <a:rPr lang="fr-FR" sz="800" baseline="0" noProof="0" dirty="0" smtClean="0">
                          <a:solidFill>
                            <a:schemeClr val="bg1"/>
                          </a:solidFill>
                        </a:rPr>
                        <a:t> auto-entrepreneurs / freelance : aide à la création de devis, factures et catalogue</a:t>
                      </a:r>
                      <a:endParaRPr lang="fr-FR" sz="800" noProof="0" dirty="0">
                        <a:solidFill>
                          <a:schemeClr val="bg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95959"/>
                    </a:solidFill>
                  </a:tcPr>
                </a:tc>
                <a:tc>
                  <a:txBody>
                    <a:bodyPr/>
                    <a:lstStyle/>
                    <a:p>
                      <a:pPr algn="l"/>
                      <a:r>
                        <a:rPr lang="fr-FR" sz="800" noProof="0" dirty="0" smtClean="0">
                          <a:solidFill>
                            <a:schemeClr val="tx1"/>
                          </a:solidFill>
                        </a:rPr>
                        <a:t>OUI : services</a:t>
                      </a:r>
                      <a:r>
                        <a:rPr lang="fr-FR" sz="800" baseline="0" noProof="0" dirty="0" smtClean="0">
                          <a:solidFill>
                            <a:schemeClr val="tx1"/>
                          </a:solidFill>
                        </a:rPr>
                        <a:t> digitalisés</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7900"/>
                    </a:solidFill>
                  </a:tcPr>
                </a:tc>
                <a:tc>
                  <a:txBody>
                    <a:bodyPr/>
                    <a:lstStyle/>
                    <a:p>
                      <a:pPr algn="l"/>
                      <a:r>
                        <a:rPr lang="fr-FR" sz="800" noProof="0" dirty="0" smtClean="0">
                          <a:solidFill>
                            <a:schemeClr val="tx1"/>
                          </a:solidFill>
                        </a:rPr>
                        <a:t>NON</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l"/>
                      <a:r>
                        <a:rPr lang="fr-FR" sz="800" noProof="0" dirty="0" smtClean="0">
                          <a:solidFill>
                            <a:schemeClr val="tx1"/>
                          </a:solidFill>
                        </a:rPr>
                        <a:t>---</a:t>
                      </a:r>
                      <a:r>
                        <a:rPr lang="fr-FR" sz="800" baseline="0" noProof="0" dirty="0" smtClean="0">
                          <a:solidFill>
                            <a:schemeClr val="tx1"/>
                          </a:solidFill>
                        </a:rPr>
                        <a:t> accès à des formations pas de services continus ou outils mis en place</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4"/>
                  </a:ext>
                </a:extLst>
              </a:tr>
              <a:tr h="274637">
                <a:tc>
                  <a:txBody>
                    <a:bodyPr/>
                    <a:lstStyle/>
                    <a:p>
                      <a:pPr algn="l"/>
                      <a:r>
                        <a:rPr lang="fr-FR" sz="800" noProof="0" dirty="0" smtClean="0">
                          <a:solidFill>
                            <a:schemeClr val="bg1"/>
                          </a:solidFill>
                        </a:rPr>
                        <a:t>Mise</a:t>
                      </a:r>
                      <a:r>
                        <a:rPr lang="fr-FR" sz="800" baseline="0" noProof="0" dirty="0" smtClean="0">
                          <a:solidFill>
                            <a:schemeClr val="bg1"/>
                          </a:solidFill>
                        </a:rPr>
                        <a:t> en relation avec clients potentiels </a:t>
                      </a:r>
                      <a:endParaRPr lang="fr-FR" sz="800" noProof="0" dirty="0">
                        <a:solidFill>
                          <a:schemeClr val="bg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595959"/>
                    </a:solidFill>
                  </a:tcPr>
                </a:tc>
                <a:tc>
                  <a:txBody>
                    <a:bodyPr/>
                    <a:lstStyle/>
                    <a:p>
                      <a:pPr algn="l"/>
                      <a:r>
                        <a:rPr lang="fr-FR" sz="800" noProof="0" dirty="0" smtClean="0">
                          <a:solidFill>
                            <a:schemeClr val="tx1"/>
                          </a:solidFill>
                        </a:rPr>
                        <a:t>OUI </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FF7900"/>
                    </a:solidFill>
                  </a:tcPr>
                </a:tc>
                <a:tc>
                  <a:txBody>
                    <a:bodyPr/>
                    <a:lstStyle/>
                    <a:p>
                      <a:pPr algn="l"/>
                      <a:r>
                        <a:rPr lang="fr-FR" sz="800" noProof="0" dirty="0" smtClean="0">
                          <a:solidFill>
                            <a:schemeClr val="tx1"/>
                          </a:solidFill>
                        </a:rPr>
                        <a:t>NON</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lumMod val="85000"/>
                      </a:schemeClr>
                    </a:solidFill>
                  </a:tcPr>
                </a:tc>
                <a:tc>
                  <a:txBody>
                    <a:bodyPr/>
                    <a:lstStyle/>
                    <a:p>
                      <a:pPr algn="l"/>
                      <a:r>
                        <a:rPr lang="fr-FR" sz="800" noProof="0" dirty="0" smtClean="0">
                          <a:solidFill>
                            <a:schemeClr val="tx1"/>
                          </a:solidFill>
                        </a:rPr>
                        <a:t>---</a:t>
                      </a:r>
                      <a:r>
                        <a:rPr lang="fr-FR" sz="800" baseline="0" noProof="0" dirty="0" smtClean="0">
                          <a:solidFill>
                            <a:schemeClr val="tx1"/>
                          </a:solidFill>
                        </a:rPr>
                        <a:t> m</a:t>
                      </a:r>
                      <a:r>
                        <a:rPr lang="fr-FR" sz="800" noProof="0" dirty="0" smtClean="0">
                          <a:solidFill>
                            <a:schemeClr val="tx1"/>
                          </a:solidFill>
                        </a:rPr>
                        <a:t>ets</a:t>
                      </a:r>
                      <a:r>
                        <a:rPr lang="fr-FR" sz="800" baseline="0" noProof="0" dirty="0" smtClean="0">
                          <a:solidFill>
                            <a:schemeClr val="tx1"/>
                          </a:solidFill>
                        </a:rPr>
                        <a:t> à disposition des contacts mais ne fait pas de mise en relation qualifiée</a:t>
                      </a:r>
                      <a:endParaRPr lang="fr-FR" sz="8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bg1">
                        <a:lumMod val="85000"/>
                      </a:schemeClr>
                    </a:solidFill>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9695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699542"/>
            <a:ext cx="7931208" cy="3360737"/>
          </a:xfrm>
        </p:spPr>
        <p:txBody>
          <a:bodyPr/>
          <a:lstStyle/>
          <a:p>
            <a:pPr lvl="0">
              <a:buClr>
                <a:srgbClr val="FFFFFF"/>
              </a:buClr>
            </a:pPr>
            <a:r>
              <a:rPr lang="fr-FR" dirty="0" smtClean="0">
                <a:solidFill>
                  <a:srgbClr val="FF7900"/>
                </a:solidFill>
              </a:rPr>
              <a:t>Photos, prénoms, noms, formations et expériences professionnelles passées de l’équipe fondatrice + membres de l’équipe opérationnelle </a:t>
            </a:r>
          </a:p>
          <a:p>
            <a:pPr>
              <a:buClr>
                <a:srgbClr val="FFFFFF"/>
              </a:buClr>
            </a:pPr>
            <a:r>
              <a:rPr lang="fr-FR" dirty="0">
                <a:solidFill>
                  <a:srgbClr val="FF7900"/>
                </a:solidFill>
              </a:rPr>
              <a:t>Indiquer </a:t>
            </a:r>
            <a:r>
              <a:rPr lang="fr-FR" dirty="0" smtClean="0">
                <a:solidFill>
                  <a:srgbClr val="FF7900"/>
                </a:solidFill>
              </a:rPr>
              <a:t>si possible </a:t>
            </a:r>
            <a:r>
              <a:rPr lang="fr-FR" dirty="0" smtClean="0">
                <a:solidFill>
                  <a:srgbClr val="FF7900"/>
                </a:solidFill>
              </a:rPr>
              <a:t>la </a:t>
            </a:r>
            <a:r>
              <a:rPr lang="fr-FR" dirty="0">
                <a:solidFill>
                  <a:srgbClr val="FF7900"/>
                </a:solidFill>
              </a:rPr>
              <a:t>répartition du capital entre les </a:t>
            </a:r>
            <a:r>
              <a:rPr lang="fr-FR" dirty="0" smtClean="0">
                <a:solidFill>
                  <a:srgbClr val="FF7900"/>
                </a:solidFill>
              </a:rPr>
              <a:t>fondateurs</a:t>
            </a:r>
          </a:p>
          <a:p>
            <a:pPr lvl="0">
              <a:spcBef>
                <a:spcPts val="1200"/>
              </a:spcBef>
              <a:buClr>
                <a:srgbClr val="FFFFFF"/>
              </a:buClr>
            </a:pPr>
            <a:r>
              <a:rPr lang="fr-FR" dirty="0" smtClean="0">
                <a:solidFill>
                  <a:srgbClr val="000000"/>
                </a:solidFill>
              </a:rPr>
              <a:t>Exemple </a:t>
            </a:r>
            <a:r>
              <a:rPr lang="fr-FR" dirty="0" smtClean="0">
                <a:solidFill>
                  <a:srgbClr val="000000"/>
                </a:solidFill>
              </a:rPr>
              <a:t>:</a:t>
            </a:r>
            <a:endParaRPr lang="fr-FR" dirty="0">
              <a:solidFill>
                <a:srgbClr val="000000"/>
              </a:solidFill>
            </a:endParaRPr>
          </a:p>
        </p:txBody>
      </p:sp>
      <p:sp>
        <p:nvSpPr>
          <p:cNvPr id="5" name="Title 4"/>
          <p:cNvSpPr>
            <a:spLocks noGrp="1"/>
          </p:cNvSpPr>
          <p:nvPr>
            <p:ph type="title"/>
          </p:nvPr>
        </p:nvSpPr>
        <p:spPr/>
        <p:txBody>
          <a:bodyPr/>
          <a:lstStyle/>
          <a:p>
            <a:r>
              <a:rPr lang="fr-FR" dirty="0" smtClean="0"/>
              <a:t>Equipe</a:t>
            </a:r>
            <a:endParaRPr lang="fr-FR" dirty="0"/>
          </a:p>
        </p:txBody>
      </p:sp>
      <p:pic>
        <p:nvPicPr>
          <p:cNvPr id="19" name="Picture Placeholder 5"/>
          <p:cNvPicPr>
            <a:picLocks noChangeAspect="1"/>
          </p:cNvPicPr>
          <p:nvPr/>
        </p:nvPicPr>
        <p:blipFill rotWithShape="1">
          <a:blip r:embed="rId2" cstate="print">
            <a:extLst>
              <a:ext uri="{28A0092B-C50C-407E-A947-70E740481C1C}">
                <a14:useLocalDpi xmlns:a14="http://schemas.microsoft.com/office/drawing/2010/main" val="0"/>
              </a:ext>
            </a:extLst>
          </a:blip>
          <a:srcRect l="41359" t="16019" r="12673" b="27664"/>
          <a:stretch/>
        </p:blipFill>
        <p:spPr>
          <a:xfrm>
            <a:off x="3899629" y="1799317"/>
            <a:ext cx="1182663" cy="928244"/>
          </a:xfrm>
          <a:prstGeom prst="rect">
            <a:avLst/>
          </a:prstGeom>
        </p:spPr>
      </p:pic>
      <p:pic>
        <p:nvPicPr>
          <p:cNvPr id="20" name="Picture Placeholder 5"/>
          <p:cNvPicPr>
            <a:picLocks noChangeAspect="1"/>
          </p:cNvPicPr>
          <p:nvPr/>
        </p:nvPicPr>
        <p:blipFill rotWithShape="1">
          <a:blip r:embed="rId3" cstate="print">
            <a:extLst>
              <a:ext uri="{28A0092B-C50C-407E-A947-70E740481C1C}">
                <a14:useLocalDpi xmlns:a14="http://schemas.microsoft.com/office/drawing/2010/main" val="0"/>
              </a:ext>
            </a:extLst>
          </a:blip>
          <a:srcRect l="56475" t="28383" r="20482" b="45389"/>
          <a:stretch/>
        </p:blipFill>
        <p:spPr>
          <a:xfrm>
            <a:off x="7075901" y="1779662"/>
            <a:ext cx="1182663" cy="947899"/>
          </a:xfrm>
          <a:prstGeom prst="rect">
            <a:avLst/>
          </a:prstGeom>
        </p:spPr>
      </p:pic>
      <p:pic>
        <p:nvPicPr>
          <p:cNvPr id="21" name="Picture Placeholder 5"/>
          <p:cNvPicPr>
            <a:picLocks noChangeAspect="1"/>
          </p:cNvPicPr>
          <p:nvPr/>
        </p:nvPicPr>
        <p:blipFill rotWithShape="1">
          <a:blip r:embed="rId4" cstate="print">
            <a:extLst>
              <a:ext uri="{28A0092B-C50C-407E-A947-70E740481C1C}">
                <a14:useLocalDpi xmlns:a14="http://schemas.microsoft.com/office/drawing/2010/main" val="0"/>
              </a:ext>
            </a:extLst>
          </a:blip>
          <a:srcRect l="53125" b="34613"/>
          <a:stretch/>
        </p:blipFill>
        <p:spPr>
          <a:xfrm>
            <a:off x="1034837" y="1799317"/>
            <a:ext cx="1182663" cy="928244"/>
          </a:xfrm>
          <a:prstGeom prst="rect">
            <a:avLst/>
          </a:prstGeom>
        </p:spPr>
      </p:pic>
      <p:sp>
        <p:nvSpPr>
          <p:cNvPr id="22" name="Rectangle 21"/>
          <p:cNvSpPr/>
          <p:nvPr/>
        </p:nvSpPr>
        <p:spPr>
          <a:xfrm>
            <a:off x="721111" y="2704041"/>
            <a:ext cx="1810111" cy="669414"/>
          </a:xfrm>
          <a:prstGeom prst="rect">
            <a:avLst/>
          </a:prstGeom>
        </p:spPr>
        <p:txBody>
          <a:bodyPr wrap="none">
            <a:spAutoFit/>
          </a:bodyPr>
          <a:lstStyle/>
          <a:p>
            <a:pPr algn="ctr"/>
            <a:r>
              <a:rPr lang="fr-FR" sz="1050" dirty="0" smtClean="0">
                <a:solidFill>
                  <a:srgbClr val="000000"/>
                </a:solidFill>
              </a:rPr>
              <a:t>Prénom NOM</a:t>
            </a:r>
            <a:endParaRPr lang="fr-FR" sz="1200" dirty="0" smtClean="0">
              <a:solidFill>
                <a:srgbClr val="000000"/>
              </a:solidFill>
            </a:endParaRPr>
          </a:p>
          <a:p>
            <a:pPr algn="ctr"/>
            <a:r>
              <a:rPr lang="fr-FR" sz="900" dirty="0" smtClean="0">
                <a:solidFill>
                  <a:srgbClr val="000000"/>
                </a:solidFill>
              </a:rPr>
              <a:t>CEO et co-fondateur – 40%</a:t>
            </a:r>
          </a:p>
          <a:p>
            <a:pPr algn="ctr"/>
            <a:r>
              <a:rPr lang="fr-FR" sz="900" dirty="0" smtClean="0">
                <a:solidFill>
                  <a:srgbClr val="000000"/>
                </a:solidFill>
              </a:rPr>
              <a:t>5 ans commercial </a:t>
            </a:r>
            <a:r>
              <a:rPr lang="fr-FR" sz="900" dirty="0" err="1" smtClean="0">
                <a:solidFill>
                  <a:srgbClr val="000000"/>
                </a:solidFill>
              </a:rPr>
              <a:t>Eiffage</a:t>
            </a:r>
            <a:endParaRPr lang="fr-FR" sz="900" dirty="0" smtClean="0">
              <a:solidFill>
                <a:srgbClr val="000000"/>
              </a:solidFill>
            </a:endParaRPr>
          </a:p>
          <a:p>
            <a:pPr algn="ctr"/>
            <a:r>
              <a:rPr lang="fr-FR" sz="900" dirty="0" smtClean="0">
                <a:solidFill>
                  <a:srgbClr val="000000"/>
                </a:solidFill>
              </a:rPr>
              <a:t>Master 2 Management </a:t>
            </a:r>
            <a:r>
              <a:rPr lang="fr-FR" sz="900" dirty="0" err="1" smtClean="0">
                <a:solidFill>
                  <a:srgbClr val="000000"/>
                </a:solidFill>
              </a:rPr>
              <a:t>Inscae</a:t>
            </a:r>
            <a:endParaRPr lang="fr-FR" sz="900" dirty="0" smtClean="0">
              <a:solidFill>
                <a:srgbClr val="000000"/>
              </a:solidFill>
            </a:endParaRPr>
          </a:p>
        </p:txBody>
      </p:sp>
      <p:sp>
        <p:nvSpPr>
          <p:cNvPr id="23" name="Rectangle 22"/>
          <p:cNvSpPr/>
          <p:nvPr/>
        </p:nvSpPr>
        <p:spPr>
          <a:xfrm>
            <a:off x="3195575" y="2697011"/>
            <a:ext cx="2590774" cy="669414"/>
          </a:xfrm>
          <a:prstGeom prst="rect">
            <a:avLst/>
          </a:prstGeom>
        </p:spPr>
        <p:txBody>
          <a:bodyPr wrap="none">
            <a:spAutoFit/>
          </a:bodyPr>
          <a:lstStyle/>
          <a:p>
            <a:pPr algn="ctr"/>
            <a:r>
              <a:rPr lang="fr-FR" sz="1050" dirty="0" smtClean="0">
                <a:solidFill>
                  <a:srgbClr val="000000"/>
                </a:solidFill>
              </a:rPr>
              <a:t>Prénom NOM</a:t>
            </a:r>
            <a:endParaRPr lang="fr-FR" sz="1200" dirty="0" smtClean="0">
              <a:solidFill>
                <a:srgbClr val="000000"/>
              </a:solidFill>
            </a:endParaRPr>
          </a:p>
          <a:p>
            <a:pPr algn="ctr"/>
            <a:r>
              <a:rPr lang="fr-FR" sz="900" dirty="0" smtClean="0">
                <a:solidFill>
                  <a:srgbClr val="000000"/>
                </a:solidFill>
              </a:rPr>
              <a:t>Directrice Marketing et co-fondatrice – 40%</a:t>
            </a:r>
          </a:p>
          <a:p>
            <a:pPr algn="ctr"/>
            <a:r>
              <a:rPr lang="fr-FR" sz="900" dirty="0" smtClean="0">
                <a:solidFill>
                  <a:srgbClr val="000000"/>
                </a:solidFill>
              </a:rPr>
              <a:t>3 ans </a:t>
            </a:r>
            <a:r>
              <a:rPr lang="fr-FR" sz="900" dirty="0" err="1" smtClean="0">
                <a:solidFill>
                  <a:srgbClr val="000000"/>
                </a:solidFill>
              </a:rPr>
              <a:t>resp</a:t>
            </a:r>
            <a:r>
              <a:rPr lang="fr-FR" sz="900" dirty="0" smtClean="0">
                <a:solidFill>
                  <a:srgbClr val="000000"/>
                </a:solidFill>
              </a:rPr>
              <a:t>. marketing chez Nivo</a:t>
            </a:r>
          </a:p>
          <a:p>
            <a:pPr algn="ctr"/>
            <a:r>
              <a:rPr lang="fr-FR" sz="900" dirty="0" smtClean="0">
                <a:solidFill>
                  <a:srgbClr val="000000"/>
                </a:solidFill>
              </a:rPr>
              <a:t>Master </a:t>
            </a:r>
            <a:r>
              <a:rPr lang="fr-FR" sz="900" dirty="0">
                <a:solidFill>
                  <a:srgbClr val="000000"/>
                </a:solidFill>
              </a:rPr>
              <a:t>1</a:t>
            </a:r>
            <a:r>
              <a:rPr lang="fr-FR" sz="900" dirty="0" smtClean="0">
                <a:solidFill>
                  <a:srgbClr val="000000"/>
                </a:solidFill>
              </a:rPr>
              <a:t> Marketing </a:t>
            </a:r>
            <a:r>
              <a:rPr lang="fr-FR" sz="900" dirty="0" err="1" smtClean="0">
                <a:solidFill>
                  <a:srgbClr val="000000"/>
                </a:solidFill>
              </a:rPr>
              <a:t>Iscam</a:t>
            </a:r>
            <a:endParaRPr lang="fr-FR" sz="900" dirty="0" smtClean="0">
              <a:solidFill>
                <a:srgbClr val="000000"/>
              </a:solidFill>
            </a:endParaRPr>
          </a:p>
        </p:txBody>
      </p:sp>
      <p:sp>
        <p:nvSpPr>
          <p:cNvPr id="25" name="Rectangle 24"/>
          <p:cNvSpPr/>
          <p:nvPr/>
        </p:nvSpPr>
        <p:spPr>
          <a:xfrm>
            <a:off x="6778727" y="2704041"/>
            <a:ext cx="1669047" cy="669414"/>
          </a:xfrm>
          <a:prstGeom prst="rect">
            <a:avLst/>
          </a:prstGeom>
        </p:spPr>
        <p:txBody>
          <a:bodyPr wrap="none">
            <a:spAutoFit/>
          </a:bodyPr>
          <a:lstStyle/>
          <a:p>
            <a:pPr algn="ctr"/>
            <a:r>
              <a:rPr lang="fr-FR" sz="1050" dirty="0" smtClean="0">
                <a:solidFill>
                  <a:srgbClr val="000000"/>
                </a:solidFill>
              </a:rPr>
              <a:t>Prénom NOM</a:t>
            </a:r>
            <a:endParaRPr lang="fr-FR" sz="1200" dirty="0" smtClean="0">
              <a:solidFill>
                <a:srgbClr val="000000"/>
              </a:solidFill>
            </a:endParaRPr>
          </a:p>
          <a:p>
            <a:pPr algn="ctr"/>
            <a:r>
              <a:rPr lang="fr-FR" sz="900" dirty="0" smtClean="0">
                <a:solidFill>
                  <a:srgbClr val="000000"/>
                </a:solidFill>
              </a:rPr>
              <a:t>Directeur Technique – 20%</a:t>
            </a:r>
          </a:p>
          <a:p>
            <a:pPr algn="ctr"/>
            <a:r>
              <a:rPr lang="fr-FR" sz="900" dirty="0" smtClean="0">
                <a:solidFill>
                  <a:srgbClr val="000000"/>
                </a:solidFill>
              </a:rPr>
              <a:t>1 an développeur Mora.mg</a:t>
            </a:r>
          </a:p>
          <a:p>
            <a:pPr algn="ctr"/>
            <a:r>
              <a:rPr lang="fr-FR" sz="900" dirty="0" smtClean="0">
                <a:solidFill>
                  <a:srgbClr val="000000"/>
                </a:solidFill>
              </a:rPr>
              <a:t>…</a:t>
            </a:r>
          </a:p>
        </p:txBody>
      </p:sp>
      <p:pic>
        <p:nvPicPr>
          <p:cNvPr id="26" name="Picture Placeholder 5"/>
          <p:cNvPicPr>
            <a:picLocks noChangeAspect="1"/>
          </p:cNvPicPr>
          <p:nvPr/>
        </p:nvPicPr>
        <p:blipFill rotWithShape="1">
          <a:blip r:embed="rId5" cstate="print">
            <a:extLst>
              <a:ext uri="{28A0092B-C50C-407E-A947-70E740481C1C}">
                <a14:useLocalDpi xmlns:a14="http://schemas.microsoft.com/office/drawing/2010/main" val="0"/>
              </a:ext>
            </a:extLst>
          </a:blip>
          <a:srcRect l="7623" t="1056" r="50000" b="49053"/>
          <a:stretch/>
        </p:blipFill>
        <p:spPr>
          <a:xfrm flipH="1">
            <a:off x="1235333" y="4031565"/>
            <a:ext cx="1182663" cy="928244"/>
          </a:xfrm>
          <a:prstGeom prst="rect">
            <a:avLst/>
          </a:prstGeom>
        </p:spPr>
      </p:pic>
      <p:sp>
        <p:nvSpPr>
          <p:cNvPr id="27" name="Rectangle 26"/>
          <p:cNvSpPr/>
          <p:nvPr/>
        </p:nvSpPr>
        <p:spPr>
          <a:xfrm>
            <a:off x="2502267" y="4172521"/>
            <a:ext cx="1880643" cy="530915"/>
          </a:xfrm>
          <a:prstGeom prst="rect">
            <a:avLst/>
          </a:prstGeom>
        </p:spPr>
        <p:txBody>
          <a:bodyPr wrap="none">
            <a:spAutoFit/>
          </a:bodyPr>
          <a:lstStyle/>
          <a:p>
            <a:r>
              <a:rPr lang="fr-FR" sz="1050" dirty="0" smtClean="0">
                <a:solidFill>
                  <a:srgbClr val="000000"/>
                </a:solidFill>
              </a:rPr>
              <a:t>Prénom NOM</a:t>
            </a:r>
            <a:endParaRPr lang="fr-FR" sz="1200" dirty="0" smtClean="0">
              <a:solidFill>
                <a:srgbClr val="000000"/>
              </a:solidFill>
            </a:endParaRPr>
          </a:p>
          <a:p>
            <a:r>
              <a:rPr lang="fr-FR" sz="900" dirty="0" smtClean="0">
                <a:solidFill>
                  <a:srgbClr val="000000"/>
                </a:solidFill>
              </a:rPr>
              <a:t>Stagiaire : </a:t>
            </a:r>
            <a:r>
              <a:rPr lang="fr-FR" sz="900" dirty="0" err="1" smtClean="0">
                <a:solidFill>
                  <a:srgbClr val="000000"/>
                </a:solidFill>
              </a:rPr>
              <a:t>sourcing</a:t>
            </a:r>
            <a:r>
              <a:rPr lang="fr-FR" sz="900" dirty="0" smtClean="0">
                <a:solidFill>
                  <a:srgbClr val="000000"/>
                </a:solidFill>
              </a:rPr>
              <a:t> prestataire</a:t>
            </a:r>
          </a:p>
          <a:p>
            <a:r>
              <a:rPr lang="fr-FR" sz="900" dirty="0" smtClean="0">
                <a:solidFill>
                  <a:srgbClr val="000000"/>
                </a:solidFill>
              </a:rPr>
              <a:t>CDI à partir de sept. </a:t>
            </a:r>
            <a:r>
              <a:rPr lang="fr-FR" sz="900" dirty="0" smtClean="0">
                <a:solidFill>
                  <a:srgbClr val="000000"/>
                </a:solidFill>
              </a:rPr>
              <a:t>2020</a:t>
            </a:r>
            <a:endParaRPr lang="fr-FR" sz="900" dirty="0" smtClean="0">
              <a:solidFill>
                <a:srgbClr val="000000"/>
              </a:solidFill>
            </a:endParaRPr>
          </a:p>
        </p:txBody>
      </p:sp>
      <p:pic>
        <p:nvPicPr>
          <p:cNvPr id="28" name="Picture Placeholder 5"/>
          <p:cNvPicPr>
            <a:picLocks noChangeAspect="1"/>
          </p:cNvPicPr>
          <p:nvPr/>
        </p:nvPicPr>
        <p:blipFill rotWithShape="1">
          <a:blip r:embed="rId5" cstate="print">
            <a:extLst>
              <a:ext uri="{28A0092B-C50C-407E-A947-70E740481C1C}">
                <a14:useLocalDpi xmlns:a14="http://schemas.microsoft.com/office/drawing/2010/main" val="0"/>
              </a:ext>
            </a:extLst>
          </a:blip>
          <a:srcRect l="7623" t="1056" r="50000" b="49053"/>
          <a:stretch/>
        </p:blipFill>
        <p:spPr>
          <a:xfrm flipH="1">
            <a:off x="5016409" y="4031565"/>
            <a:ext cx="1182663" cy="928244"/>
          </a:xfrm>
          <a:prstGeom prst="rect">
            <a:avLst/>
          </a:prstGeom>
        </p:spPr>
      </p:pic>
      <p:sp>
        <p:nvSpPr>
          <p:cNvPr id="29" name="Rectangle 28"/>
          <p:cNvSpPr/>
          <p:nvPr/>
        </p:nvSpPr>
        <p:spPr>
          <a:xfrm>
            <a:off x="6283343" y="4172521"/>
            <a:ext cx="2060179" cy="530915"/>
          </a:xfrm>
          <a:prstGeom prst="rect">
            <a:avLst/>
          </a:prstGeom>
        </p:spPr>
        <p:txBody>
          <a:bodyPr wrap="none">
            <a:spAutoFit/>
          </a:bodyPr>
          <a:lstStyle/>
          <a:p>
            <a:r>
              <a:rPr lang="fr-FR" sz="1050" dirty="0" smtClean="0">
                <a:solidFill>
                  <a:srgbClr val="000000"/>
                </a:solidFill>
              </a:rPr>
              <a:t>Prénom NOM</a:t>
            </a:r>
            <a:endParaRPr lang="fr-FR" sz="1200" dirty="0" smtClean="0">
              <a:solidFill>
                <a:srgbClr val="000000"/>
              </a:solidFill>
            </a:endParaRPr>
          </a:p>
          <a:p>
            <a:r>
              <a:rPr lang="fr-FR" sz="900" dirty="0" smtClean="0">
                <a:solidFill>
                  <a:srgbClr val="000000"/>
                </a:solidFill>
              </a:rPr>
              <a:t>Freelance : business commerciale</a:t>
            </a:r>
          </a:p>
          <a:p>
            <a:r>
              <a:rPr lang="fr-FR" sz="900" dirty="0" smtClean="0">
                <a:solidFill>
                  <a:srgbClr val="000000"/>
                </a:solidFill>
              </a:rPr>
              <a:t>CDI à partir de Mai </a:t>
            </a:r>
            <a:r>
              <a:rPr lang="fr-FR" sz="900" dirty="0" smtClean="0">
                <a:solidFill>
                  <a:srgbClr val="000000"/>
                </a:solidFill>
              </a:rPr>
              <a:t>2020</a:t>
            </a:r>
            <a:endParaRPr lang="fr-FR" sz="900" dirty="0" smtClean="0">
              <a:solidFill>
                <a:srgbClr val="000000"/>
              </a:solidFill>
            </a:endParaRPr>
          </a:p>
        </p:txBody>
      </p:sp>
      <p:pic>
        <p:nvPicPr>
          <p:cNvPr id="30" name="Picture Placeholder 5"/>
          <p:cNvPicPr>
            <a:picLocks noChangeAspect="1"/>
          </p:cNvPicPr>
          <p:nvPr/>
        </p:nvPicPr>
        <p:blipFill rotWithShape="1">
          <a:blip r:embed="rId6" cstate="print">
            <a:extLst>
              <a:ext uri="{28A0092B-C50C-407E-A947-70E740481C1C}">
                <a14:useLocalDpi xmlns:a14="http://schemas.microsoft.com/office/drawing/2010/main" val="0"/>
              </a:ext>
            </a:extLst>
          </a:blip>
          <a:srcRect l="70055" t="33153" r="5790" b="33153"/>
          <a:stretch/>
        </p:blipFill>
        <p:spPr>
          <a:xfrm>
            <a:off x="5016408" y="4031565"/>
            <a:ext cx="1182663" cy="928244"/>
          </a:xfrm>
          <a:prstGeom prst="rect">
            <a:avLst/>
          </a:prstGeom>
        </p:spPr>
      </p:pic>
    </p:spTree>
    <p:extLst>
      <p:ext uri="{BB962C8B-B14F-4D97-AF65-F5344CB8AC3E}">
        <p14:creationId xmlns:p14="http://schemas.microsoft.com/office/powerpoint/2010/main" val="58856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288514" y="699542"/>
            <a:ext cx="7931208" cy="1128489"/>
          </a:xfrm>
        </p:spPr>
        <p:txBody>
          <a:bodyPr/>
          <a:lstStyle/>
          <a:p>
            <a:pPr lvl="0">
              <a:buClr>
                <a:srgbClr val="FFFFFF"/>
              </a:buClr>
            </a:pPr>
            <a:r>
              <a:rPr lang="fr-FR" dirty="0" smtClean="0">
                <a:solidFill>
                  <a:srgbClr val="FF7900"/>
                </a:solidFill>
              </a:rPr>
              <a:t>Evénements clefs passés : création du produit, phase de test du produit, obtention d’un label / d’une autorisation règlementaire, lancement commercial du produit, levée de fonds, principaux développements… </a:t>
            </a:r>
          </a:p>
          <a:p>
            <a:pPr lvl="0">
              <a:spcBef>
                <a:spcPts val="1200"/>
              </a:spcBef>
              <a:buClr>
                <a:srgbClr val="FFFFFF"/>
              </a:buClr>
            </a:pPr>
            <a:r>
              <a:rPr lang="fr-FR" dirty="0" smtClean="0">
                <a:solidFill>
                  <a:srgbClr val="000000"/>
                </a:solidFill>
              </a:rPr>
              <a:t>Exemple </a:t>
            </a:r>
            <a:r>
              <a:rPr lang="fr-FR" dirty="0" smtClean="0">
                <a:solidFill>
                  <a:srgbClr val="000000"/>
                </a:solidFill>
              </a:rPr>
              <a:t>: </a:t>
            </a:r>
            <a:r>
              <a:rPr lang="fr-FR" sz="1100" dirty="0" smtClean="0">
                <a:solidFill>
                  <a:srgbClr val="000000"/>
                </a:solidFill>
              </a:rPr>
              <a:t>(S1/S2 = semestre 1 / Semestre 2 et Q1/Q2/… = trimestre 1 / trimestre 2 / </a:t>
            </a:r>
            <a:r>
              <a:rPr lang="fr-FR" sz="1100" dirty="0" smtClean="0">
                <a:solidFill>
                  <a:srgbClr val="000000"/>
                </a:solidFill>
              </a:rPr>
              <a:t>…)</a:t>
            </a:r>
          </a:p>
          <a:p>
            <a:pPr lvl="0">
              <a:spcBef>
                <a:spcPts val="1200"/>
              </a:spcBef>
              <a:buClr>
                <a:srgbClr val="FFFFFF"/>
              </a:buClr>
            </a:pPr>
            <a:r>
              <a:rPr lang="fr-FR" dirty="0" smtClean="0">
                <a:solidFill>
                  <a:srgbClr val="000000"/>
                </a:solidFill>
              </a:rPr>
              <a:t>Et bien entendu les éléments futurs! Comment allez-vous développer commercialement votre entreprise ? Quels recrutement sont prévus ? Quelles fonctionnalités restent à ajouter à votre produit/service ? Quels vont être vos « temps forts » de communication?</a:t>
            </a:r>
            <a:endParaRPr lang="fr-FR" dirty="0">
              <a:solidFill>
                <a:srgbClr val="000000"/>
              </a:solidFill>
            </a:endParaRPr>
          </a:p>
        </p:txBody>
      </p:sp>
      <p:sp>
        <p:nvSpPr>
          <p:cNvPr id="5" name="Title 4"/>
          <p:cNvSpPr>
            <a:spLocks noGrp="1"/>
          </p:cNvSpPr>
          <p:nvPr>
            <p:ph type="title"/>
          </p:nvPr>
        </p:nvSpPr>
        <p:spPr/>
        <p:txBody>
          <a:bodyPr/>
          <a:lstStyle/>
          <a:p>
            <a:r>
              <a:rPr lang="fr-FR" dirty="0" err="1" smtClean="0"/>
              <a:t>Roadmap</a:t>
            </a:r>
            <a:endParaRPr lang="fr-FR" dirty="0"/>
          </a:p>
        </p:txBody>
      </p:sp>
      <p:grpSp>
        <p:nvGrpSpPr>
          <p:cNvPr id="15" name="Group 2"/>
          <p:cNvGrpSpPr/>
          <p:nvPr/>
        </p:nvGrpSpPr>
        <p:grpSpPr>
          <a:xfrm>
            <a:off x="2301661" y="3281144"/>
            <a:ext cx="5912114" cy="1018797"/>
            <a:chOff x="2330647" y="1339359"/>
            <a:chExt cx="5912114" cy="2558318"/>
          </a:xfrm>
        </p:grpSpPr>
        <p:cxnSp>
          <p:nvCxnSpPr>
            <p:cNvPr id="16" name="Straight Connector 143"/>
            <p:cNvCxnSpPr/>
            <p:nvPr/>
          </p:nvCxnSpPr>
          <p:spPr>
            <a:xfrm flipV="1">
              <a:off x="4695493"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17" name="Straight Connector 141"/>
            <p:cNvCxnSpPr/>
            <p:nvPr/>
          </p:nvCxnSpPr>
          <p:spPr>
            <a:xfrm flipV="1">
              <a:off x="4104282"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18" name="Straight Connector 146"/>
            <p:cNvCxnSpPr/>
            <p:nvPr/>
          </p:nvCxnSpPr>
          <p:spPr>
            <a:xfrm flipV="1">
              <a:off x="6469126"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1" name="Straight Connector 145"/>
            <p:cNvCxnSpPr/>
            <p:nvPr/>
          </p:nvCxnSpPr>
          <p:spPr>
            <a:xfrm flipV="1">
              <a:off x="5877915"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2" name="Straight Connector 144"/>
            <p:cNvCxnSpPr/>
            <p:nvPr/>
          </p:nvCxnSpPr>
          <p:spPr>
            <a:xfrm flipV="1">
              <a:off x="5286704"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3" name="Straight Connector 138"/>
            <p:cNvCxnSpPr/>
            <p:nvPr/>
          </p:nvCxnSpPr>
          <p:spPr>
            <a:xfrm flipV="1">
              <a:off x="3513071"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4" name="Straight Connector 137"/>
            <p:cNvCxnSpPr/>
            <p:nvPr/>
          </p:nvCxnSpPr>
          <p:spPr>
            <a:xfrm flipV="1">
              <a:off x="2921859"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5" name="Straight Connector 133"/>
            <p:cNvCxnSpPr/>
            <p:nvPr/>
          </p:nvCxnSpPr>
          <p:spPr>
            <a:xfrm flipV="1">
              <a:off x="2330647"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6" name="Straight Connector 153"/>
            <p:cNvCxnSpPr/>
            <p:nvPr/>
          </p:nvCxnSpPr>
          <p:spPr>
            <a:xfrm flipV="1">
              <a:off x="7060337"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7" name="Straight Connector 154"/>
            <p:cNvCxnSpPr/>
            <p:nvPr/>
          </p:nvCxnSpPr>
          <p:spPr>
            <a:xfrm flipV="1">
              <a:off x="7651549"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cxnSp>
          <p:nvCxnSpPr>
            <p:cNvPr id="38" name="Straight Connector 155"/>
            <p:cNvCxnSpPr/>
            <p:nvPr/>
          </p:nvCxnSpPr>
          <p:spPr>
            <a:xfrm flipV="1">
              <a:off x="8242761" y="1339359"/>
              <a:ext cx="0" cy="2558318"/>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grpSp>
      <p:sp>
        <p:nvSpPr>
          <p:cNvPr id="44" name="Rectangle 43"/>
          <p:cNvSpPr/>
          <p:nvPr/>
        </p:nvSpPr>
        <p:spPr>
          <a:xfrm>
            <a:off x="1712236" y="3651870"/>
            <a:ext cx="1766359" cy="2700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Autofinancement</a:t>
            </a:r>
            <a:endParaRPr lang="fr-FR" sz="900" dirty="0">
              <a:solidFill>
                <a:srgbClr val="000000"/>
              </a:solidFill>
            </a:endParaRPr>
          </a:p>
        </p:txBody>
      </p:sp>
      <p:sp>
        <p:nvSpPr>
          <p:cNvPr id="45" name="Rectangle 44"/>
          <p:cNvSpPr/>
          <p:nvPr/>
        </p:nvSpPr>
        <p:spPr>
          <a:xfrm>
            <a:off x="4067944" y="4022000"/>
            <a:ext cx="1062332"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1 acheteur</a:t>
            </a:r>
            <a:endParaRPr lang="fr-FR" sz="900" dirty="0">
              <a:solidFill>
                <a:srgbClr val="000000"/>
              </a:solidFill>
            </a:endParaRPr>
          </a:p>
        </p:txBody>
      </p:sp>
      <p:sp>
        <p:nvSpPr>
          <p:cNvPr id="46" name="Rectangle 45"/>
          <p:cNvSpPr/>
          <p:nvPr/>
        </p:nvSpPr>
        <p:spPr>
          <a:xfrm>
            <a:off x="1712236" y="3281145"/>
            <a:ext cx="589425" cy="278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Création</a:t>
            </a:r>
            <a:endParaRPr lang="fr-FR" sz="900" dirty="0">
              <a:solidFill>
                <a:srgbClr val="000000"/>
              </a:solidFill>
            </a:endParaRPr>
          </a:p>
        </p:txBody>
      </p:sp>
      <p:cxnSp>
        <p:nvCxnSpPr>
          <p:cNvPr id="51" name="Straight Connector 103"/>
          <p:cNvCxnSpPr/>
          <p:nvPr/>
        </p:nvCxnSpPr>
        <p:spPr>
          <a:xfrm>
            <a:off x="1710449" y="3953578"/>
            <a:ext cx="7087476" cy="0"/>
          </a:xfrm>
          <a:prstGeom prst="line">
            <a:avLst/>
          </a:prstGeom>
          <a:ln w="12700" cap="rnd">
            <a:solidFill>
              <a:srgbClr val="D6D6D6"/>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104"/>
          <p:cNvCxnSpPr/>
          <p:nvPr/>
        </p:nvCxnSpPr>
        <p:spPr>
          <a:xfrm>
            <a:off x="1732996" y="3605891"/>
            <a:ext cx="7087476" cy="0"/>
          </a:xfrm>
          <a:prstGeom prst="line">
            <a:avLst/>
          </a:prstGeom>
          <a:ln w="12700" cap="rnd">
            <a:solidFill>
              <a:srgbClr val="D6D6D6"/>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105"/>
          <p:cNvCxnSpPr/>
          <p:nvPr/>
        </p:nvCxnSpPr>
        <p:spPr>
          <a:xfrm>
            <a:off x="1710449" y="3281145"/>
            <a:ext cx="7087476" cy="0"/>
          </a:xfrm>
          <a:prstGeom prst="line">
            <a:avLst/>
          </a:prstGeom>
          <a:ln w="12700" cap="rnd">
            <a:solidFill>
              <a:srgbClr val="D6D6D6"/>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3"/>
          <p:cNvCxnSpPr/>
          <p:nvPr/>
        </p:nvCxnSpPr>
        <p:spPr>
          <a:xfrm flipV="1">
            <a:off x="1710449" y="3325802"/>
            <a:ext cx="1" cy="974140"/>
          </a:xfrm>
          <a:prstGeom prst="line">
            <a:avLst/>
          </a:prstGeom>
          <a:ln w="12700">
            <a:solidFill>
              <a:srgbClr val="D6D6D6"/>
            </a:solidFill>
          </a:ln>
        </p:spPr>
        <p:style>
          <a:lnRef idx="1">
            <a:schemeClr val="accent1"/>
          </a:lnRef>
          <a:fillRef idx="0">
            <a:schemeClr val="accent1"/>
          </a:fillRef>
          <a:effectRef idx="0">
            <a:schemeClr val="accent1"/>
          </a:effectRef>
          <a:fontRef idx="minor">
            <a:schemeClr val="tx1"/>
          </a:fontRef>
        </p:style>
      </p:cxnSp>
      <p:grpSp>
        <p:nvGrpSpPr>
          <p:cNvPr id="58" name="Group 135"/>
          <p:cNvGrpSpPr/>
          <p:nvPr/>
        </p:nvGrpSpPr>
        <p:grpSpPr>
          <a:xfrm>
            <a:off x="288514" y="4453530"/>
            <a:ext cx="8509409" cy="332716"/>
            <a:chOff x="317500" y="3695385"/>
            <a:chExt cx="13804028" cy="332716"/>
          </a:xfrm>
        </p:grpSpPr>
        <p:sp>
          <p:nvSpPr>
            <p:cNvPr id="59" name="Rectangle 58"/>
            <p:cNvSpPr/>
            <p:nvPr/>
          </p:nvSpPr>
          <p:spPr>
            <a:xfrm>
              <a:off x="317500" y="3695385"/>
              <a:ext cx="8091929" cy="250999"/>
            </a:xfrm>
            <a:prstGeom prst="rect">
              <a:avLst/>
            </a:prstGeom>
            <a:solidFill>
              <a:srgbClr val="8F8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60" name="Rectangle 59"/>
            <p:cNvSpPr/>
            <p:nvPr/>
          </p:nvSpPr>
          <p:spPr>
            <a:xfrm flipV="1">
              <a:off x="8313011" y="3982382"/>
              <a:ext cx="5808517"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grpSp>
      <p:grpSp>
        <p:nvGrpSpPr>
          <p:cNvPr id="61" name="Group 81"/>
          <p:cNvGrpSpPr/>
          <p:nvPr/>
        </p:nvGrpSpPr>
        <p:grpSpPr>
          <a:xfrm>
            <a:off x="1643709" y="4420756"/>
            <a:ext cx="4947748" cy="253916"/>
            <a:chOff x="240157" y="3639940"/>
            <a:chExt cx="5931621" cy="253916"/>
          </a:xfrm>
        </p:grpSpPr>
        <p:sp>
          <p:nvSpPr>
            <p:cNvPr id="62" name="Rectangle 61"/>
            <p:cNvSpPr/>
            <p:nvPr/>
          </p:nvSpPr>
          <p:spPr>
            <a:xfrm>
              <a:off x="988283" y="3639940"/>
              <a:ext cx="802639" cy="253916"/>
            </a:xfrm>
            <a:prstGeom prst="rect">
              <a:avLst/>
            </a:prstGeom>
            <a:noFill/>
          </p:spPr>
          <p:txBody>
            <a:bodyPr wrap="square" anchor="ctr">
              <a:spAutoFit/>
            </a:bodyPr>
            <a:lstStyle/>
            <a:p>
              <a:pPr lvl="0" algn="ctr"/>
              <a:r>
                <a:rPr lang="fr-FR" sz="1050" spc="-50" dirty="0" smtClean="0">
                  <a:solidFill>
                    <a:srgbClr val="000000"/>
                  </a:solidFill>
                </a:rPr>
                <a:t>S2 </a:t>
              </a:r>
              <a:r>
                <a:rPr lang="fr-FR" sz="1050" spc="-50" dirty="0" smtClean="0">
                  <a:solidFill>
                    <a:srgbClr val="000000"/>
                  </a:solidFill>
                </a:rPr>
                <a:t>2018</a:t>
              </a:r>
              <a:endParaRPr lang="fr-FR" sz="700" spc="-50" dirty="0">
                <a:solidFill>
                  <a:srgbClr val="000000"/>
                </a:solidFill>
                <a:latin typeface="Helvetica 55 Roman" panose="000B0500000000000000" pitchFamily="34" charset="0"/>
              </a:endParaRPr>
            </a:p>
          </p:txBody>
        </p:sp>
        <p:sp>
          <p:nvSpPr>
            <p:cNvPr id="63" name="Rectangle 62"/>
            <p:cNvSpPr/>
            <p:nvPr/>
          </p:nvSpPr>
          <p:spPr>
            <a:xfrm>
              <a:off x="1678899" y="3639940"/>
              <a:ext cx="872301" cy="253916"/>
            </a:xfrm>
            <a:prstGeom prst="rect">
              <a:avLst/>
            </a:prstGeom>
            <a:noFill/>
          </p:spPr>
          <p:txBody>
            <a:bodyPr wrap="square" anchor="ctr">
              <a:spAutoFit/>
            </a:bodyPr>
            <a:lstStyle/>
            <a:p>
              <a:pPr lvl="0" algn="ctr"/>
              <a:r>
                <a:rPr lang="fr-FR" sz="1050" spc="-50" dirty="0" smtClean="0">
                  <a:solidFill>
                    <a:srgbClr val="000000"/>
                  </a:solidFill>
                </a:rPr>
                <a:t>S1 </a:t>
              </a:r>
              <a:r>
                <a:rPr lang="fr-FR" sz="1050" spc="-50" dirty="0" smtClean="0">
                  <a:solidFill>
                    <a:srgbClr val="000000"/>
                  </a:solidFill>
                </a:rPr>
                <a:t>2019</a:t>
              </a:r>
              <a:endParaRPr lang="fr-FR" sz="700" spc="-50" dirty="0">
                <a:solidFill>
                  <a:srgbClr val="000000"/>
                </a:solidFill>
                <a:latin typeface="Helvetica 55 Roman" panose="000B0500000000000000" pitchFamily="34" charset="0"/>
              </a:endParaRPr>
            </a:p>
          </p:txBody>
        </p:sp>
        <p:sp>
          <p:nvSpPr>
            <p:cNvPr id="64" name="Rectangle 63"/>
            <p:cNvSpPr/>
            <p:nvPr/>
          </p:nvSpPr>
          <p:spPr>
            <a:xfrm>
              <a:off x="2412166" y="3639940"/>
              <a:ext cx="820618" cy="253916"/>
            </a:xfrm>
            <a:prstGeom prst="rect">
              <a:avLst/>
            </a:prstGeom>
            <a:noFill/>
          </p:spPr>
          <p:txBody>
            <a:bodyPr wrap="square" anchor="ctr">
              <a:spAutoFit/>
            </a:bodyPr>
            <a:lstStyle/>
            <a:p>
              <a:pPr lvl="0" algn="ctr"/>
              <a:r>
                <a:rPr lang="fr-FR" sz="1050" spc="-50" dirty="0" smtClean="0">
                  <a:solidFill>
                    <a:srgbClr val="000000"/>
                  </a:solidFill>
                </a:rPr>
                <a:t>S2 </a:t>
              </a:r>
              <a:r>
                <a:rPr lang="fr-FR" sz="1050" spc="-50" dirty="0" smtClean="0">
                  <a:solidFill>
                    <a:srgbClr val="000000"/>
                  </a:solidFill>
                </a:rPr>
                <a:t>2019</a:t>
              </a:r>
              <a:endParaRPr lang="fr-FR" sz="700" spc="-50" dirty="0">
                <a:solidFill>
                  <a:srgbClr val="000000"/>
                </a:solidFill>
                <a:latin typeface="Helvetica 55 Roman" panose="000B0500000000000000" pitchFamily="34" charset="0"/>
              </a:endParaRPr>
            </a:p>
          </p:txBody>
        </p:sp>
        <p:sp>
          <p:nvSpPr>
            <p:cNvPr id="65" name="Rectangle 64"/>
            <p:cNvSpPr/>
            <p:nvPr/>
          </p:nvSpPr>
          <p:spPr>
            <a:xfrm>
              <a:off x="3090670" y="3639940"/>
              <a:ext cx="832730" cy="253916"/>
            </a:xfrm>
            <a:prstGeom prst="rect">
              <a:avLst/>
            </a:prstGeom>
            <a:noFill/>
          </p:spPr>
          <p:txBody>
            <a:bodyPr wrap="square" anchor="ctr">
              <a:spAutoFit/>
            </a:bodyPr>
            <a:lstStyle/>
            <a:p>
              <a:pPr lvl="0" algn="ctr"/>
              <a:r>
                <a:rPr lang="fr-FR" sz="1050" spc="-50" dirty="0">
                  <a:solidFill>
                    <a:srgbClr val="000000"/>
                  </a:solidFill>
                </a:rPr>
                <a:t>S</a:t>
              </a:r>
              <a:r>
                <a:rPr lang="fr-FR" sz="1050" spc="-50" dirty="0" smtClean="0">
                  <a:solidFill>
                    <a:srgbClr val="000000"/>
                  </a:solidFill>
                </a:rPr>
                <a:t>1 </a:t>
              </a:r>
              <a:r>
                <a:rPr lang="fr-FR" sz="1050" spc="-50" dirty="0" smtClean="0">
                  <a:solidFill>
                    <a:srgbClr val="000000"/>
                  </a:solidFill>
                </a:rPr>
                <a:t>2020</a:t>
              </a:r>
              <a:endParaRPr lang="fr-FR" sz="700" spc="-50" dirty="0">
                <a:solidFill>
                  <a:srgbClr val="000000"/>
                </a:solidFill>
                <a:latin typeface="Helvetica 55 Roman" panose="000B0500000000000000" pitchFamily="34" charset="0"/>
              </a:endParaRPr>
            </a:p>
          </p:txBody>
        </p:sp>
        <p:sp>
          <p:nvSpPr>
            <p:cNvPr id="66" name="Rectangle 65"/>
            <p:cNvSpPr/>
            <p:nvPr/>
          </p:nvSpPr>
          <p:spPr>
            <a:xfrm>
              <a:off x="3664420" y="3639940"/>
              <a:ext cx="1039800" cy="253916"/>
            </a:xfrm>
            <a:prstGeom prst="rect">
              <a:avLst/>
            </a:prstGeom>
            <a:noFill/>
          </p:spPr>
          <p:txBody>
            <a:bodyPr wrap="square" anchor="ctr">
              <a:spAutoFit/>
            </a:bodyPr>
            <a:lstStyle/>
            <a:p>
              <a:pPr lvl="0" algn="ctr"/>
              <a:r>
                <a:rPr lang="fr-FR" sz="1050" spc="-50" dirty="0">
                  <a:solidFill>
                    <a:srgbClr val="000000"/>
                  </a:solidFill>
                </a:rPr>
                <a:t>S</a:t>
              </a:r>
              <a:r>
                <a:rPr lang="fr-FR" sz="1050" spc="-50" dirty="0" smtClean="0">
                  <a:solidFill>
                    <a:srgbClr val="000000"/>
                  </a:solidFill>
                </a:rPr>
                <a:t>2 </a:t>
              </a:r>
              <a:r>
                <a:rPr lang="fr-FR" sz="1050" spc="-50" dirty="0" smtClean="0">
                  <a:solidFill>
                    <a:srgbClr val="000000"/>
                  </a:solidFill>
                </a:rPr>
                <a:t>2020</a:t>
              </a:r>
              <a:endParaRPr lang="fr-FR" sz="700" spc="-50" dirty="0">
                <a:solidFill>
                  <a:srgbClr val="000000"/>
                </a:solidFill>
                <a:latin typeface="Helvetica 55 Roman" panose="000B0500000000000000" pitchFamily="34" charset="0"/>
              </a:endParaRPr>
            </a:p>
          </p:txBody>
        </p:sp>
        <p:sp>
          <p:nvSpPr>
            <p:cNvPr id="67" name="Rectangle 66"/>
            <p:cNvSpPr/>
            <p:nvPr/>
          </p:nvSpPr>
          <p:spPr>
            <a:xfrm>
              <a:off x="240157" y="3639940"/>
              <a:ext cx="920780" cy="253916"/>
            </a:xfrm>
            <a:prstGeom prst="rect">
              <a:avLst/>
            </a:prstGeom>
            <a:noFill/>
          </p:spPr>
          <p:txBody>
            <a:bodyPr wrap="square" anchor="ctr">
              <a:spAutoFit/>
            </a:bodyPr>
            <a:lstStyle/>
            <a:p>
              <a:pPr lvl="0" algn="ctr"/>
              <a:r>
                <a:rPr lang="fr-FR" sz="1050" spc="-50" dirty="0" smtClean="0">
                  <a:solidFill>
                    <a:srgbClr val="000000"/>
                  </a:solidFill>
                </a:rPr>
                <a:t>S1 </a:t>
              </a:r>
              <a:r>
                <a:rPr lang="fr-FR" sz="1050" spc="-50" dirty="0" smtClean="0">
                  <a:solidFill>
                    <a:srgbClr val="000000"/>
                  </a:solidFill>
                </a:rPr>
                <a:t>2018</a:t>
              </a:r>
              <a:endParaRPr lang="fr-FR" sz="700" spc="-50" dirty="0">
                <a:solidFill>
                  <a:srgbClr val="000000"/>
                </a:solidFill>
                <a:latin typeface="Helvetica 55 Roman" panose="000B0500000000000000" pitchFamily="34" charset="0"/>
              </a:endParaRPr>
            </a:p>
          </p:txBody>
        </p:sp>
        <p:sp>
          <p:nvSpPr>
            <p:cNvPr id="68" name="Rectangle 67"/>
            <p:cNvSpPr/>
            <p:nvPr/>
          </p:nvSpPr>
          <p:spPr>
            <a:xfrm>
              <a:off x="5131978" y="3639940"/>
              <a:ext cx="1039800" cy="253916"/>
            </a:xfrm>
            <a:prstGeom prst="rect">
              <a:avLst/>
            </a:prstGeom>
            <a:noFill/>
          </p:spPr>
          <p:txBody>
            <a:bodyPr wrap="square" anchor="ctr">
              <a:spAutoFit/>
            </a:bodyPr>
            <a:lstStyle/>
            <a:p>
              <a:pPr lvl="0" algn="ctr"/>
              <a:r>
                <a:rPr lang="fr-FR" sz="1050" spc="-50" dirty="0" smtClean="0">
                  <a:solidFill>
                    <a:srgbClr val="000000"/>
                  </a:solidFill>
                </a:rPr>
                <a:t>Q2 </a:t>
              </a:r>
              <a:r>
                <a:rPr lang="fr-FR" sz="1050" spc="-50" dirty="0" smtClean="0">
                  <a:solidFill>
                    <a:srgbClr val="000000"/>
                  </a:solidFill>
                </a:rPr>
                <a:t>2021</a:t>
              </a:r>
              <a:endParaRPr lang="fr-FR" sz="700" spc="-50" dirty="0">
                <a:solidFill>
                  <a:srgbClr val="000000"/>
                </a:solidFill>
                <a:latin typeface="Helvetica 55 Roman" panose="000B0500000000000000" pitchFamily="34" charset="0"/>
              </a:endParaRPr>
            </a:p>
          </p:txBody>
        </p:sp>
        <p:sp>
          <p:nvSpPr>
            <p:cNvPr id="73" name="Rectangle 72"/>
            <p:cNvSpPr/>
            <p:nvPr/>
          </p:nvSpPr>
          <p:spPr>
            <a:xfrm>
              <a:off x="4511471" y="3639940"/>
              <a:ext cx="879488" cy="253916"/>
            </a:xfrm>
            <a:prstGeom prst="rect">
              <a:avLst/>
            </a:prstGeom>
            <a:noFill/>
          </p:spPr>
          <p:txBody>
            <a:bodyPr wrap="square" anchor="ctr">
              <a:spAutoFit/>
            </a:bodyPr>
            <a:lstStyle/>
            <a:p>
              <a:pPr lvl="0" algn="ctr"/>
              <a:r>
                <a:rPr lang="fr-FR" sz="1050" spc="-50" dirty="0" smtClean="0">
                  <a:solidFill>
                    <a:srgbClr val="000000"/>
                  </a:solidFill>
                </a:rPr>
                <a:t>Q1 </a:t>
              </a:r>
              <a:r>
                <a:rPr lang="fr-FR" sz="1050" spc="-50" dirty="0" smtClean="0">
                  <a:solidFill>
                    <a:srgbClr val="000000"/>
                  </a:solidFill>
                </a:rPr>
                <a:t>2021</a:t>
              </a:r>
              <a:endParaRPr lang="fr-FR" sz="700" spc="-50" dirty="0">
                <a:solidFill>
                  <a:srgbClr val="000000"/>
                </a:solidFill>
                <a:latin typeface="Helvetica 55 Roman" panose="000B0500000000000000" pitchFamily="34" charset="0"/>
              </a:endParaRPr>
            </a:p>
          </p:txBody>
        </p:sp>
      </p:grpSp>
      <p:sp>
        <p:nvSpPr>
          <p:cNvPr id="74" name="Rectangle 73"/>
          <p:cNvSpPr/>
          <p:nvPr/>
        </p:nvSpPr>
        <p:spPr>
          <a:xfrm>
            <a:off x="288514" y="3300607"/>
            <a:ext cx="1421935" cy="246221"/>
          </a:xfrm>
          <a:prstGeom prst="rect">
            <a:avLst/>
          </a:prstGeom>
        </p:spPr>
        <p:txBody>
          <a:bodyPr wrap="square" anchor="ctr">
            <a:spAutoFit/>
          </a:bodyPr>
          <a:lstStyle/>
          <a:p>
            <a:r>
              <a:rPr lang="fr-FR" sz="1000" dirty="0" smtClean="0">
                <a:solidFill>
                  <a:srgbClr val="000000"/>
                </a:solidFill>
              </a:rPr>
              <a:t>Produit</a:t>
            </a:r>
            <a:endParaRPr lang="fr-FR" dirty="0"/>
          </a:p>
        </p:txBody>
      </p:sp>
      <p:sp>
        <p:nvSpPr>
          <p:cNvPr id="75" name="Rectangle 74"/>
          <p:cNvSpPr/>
          <p:nvPr/>
        </p:nvSpPr>
        <p:spPr>
          <a:xfrm>
            <a:off x="288514" y="3613244"/>
            <a:ext cx="1421935" cy="246221"/>
          </a:xfrm>
          <a:prstGeom prst="rect">
            <a:avLst/>
          </a:prstGeom>
        </p:spPr>
        <p:txBody>
          <a:bodyPr wrap="square" anchor="ctr">
            <a:spAutoFit/>
          </a:bodyPr>
          <a:lstStyle/>
          <a:p>
            <a:r>
              <a:rPr lang="fr-FR" sz="1000" dirty="0" smtClean="0">
                <a:solidFill>
                  <a:srgbClr val="000000"/>
                </a:solidFill>
              </a:rPr>
              <a:t>Financement</a:t>
            </a:r>
            <a:endParaRPr lang="fr-FR" dirty="0"/>
          </a:p>
        </p:txBody>
      </p:sp>
      <p:sp>
        <p:nvSpPr>
          <p:cNvPr id="76" name="Rectangle 75"/>
          <p:cNvSpPr/>
          <p:nvPr/>
        </p:nvSpPr>
        <p:spPr>
          <a:xfrm>
            <a:off x="288514" y="4024576"/>
            <a:ext cx="1421935" cy="246221"/>
          </a:xfrm>
          <a:prstGeom prst="rect">
            <a:avLst/>
          </a:prstGeom>
        </p:spPr>
        <p:txBody>
          <a:bodyPr wrap="square" anchor="ctr">
            <a:spAutoFit/>
          </a:bodyPr>
          <a:lstStyle/>
          <a:p>
            <a:r>
              <a:rPr lang="fr-FR" sz="1000" dirty="0" smtClean="0">
                <a:solidFill>
                  <a:srgbClr val="000000"/>
                </a:solidFill>
              </a:rPr>
              <a:t>Recrutement</a:t>
            </a:r>
            <a:endParaRPr lang="fr-FR" dirty="0"/>
          </a:p>
        </p:txBody>
      </p:sp>
      <p:sp>
        <p:nvSpPr>
          <p:cNvPr id="82" name="Rectangle 81"/>
          <p:cNvSpPr/>
          <p:nvPr/>
        </p:nvSpPr>
        <p:spPr>
          <a:xfrm>
            <a:off x="6394441" y="4413796"/>
            <a:ext cx="694606" cy="253916"/>
          </a:xfrm>
          <a:prstGeom prst="rect">
            <a:avLst/>
          </a:prstGeom>
          <a:noFill/>
        </p:spPr>
        <p:txBody>
          <a:bodyPr wrap="square" anchor="ctr">
            <a:spAutoFit/>
          </a:bodyPr>
          <a:lstStyle/>
          <a:p>
            <a:pPr lvl="0" algn="ctr"/>
            <a:r>
              <a:rPr lang="fr-FR" sz="1050" spc="-50" dirty="0" smtClean="0">
                <a:solidFill>
                  <a:srgbClr val="000000"/>
                </a:solidFill>
              </a:rPr>
              <a:t>Q3 </a:t>
            </a:r>
            <a:r>
              <a:rPr lang="fr-FR" sz="1050" spc="-50" dirty="0" smtClean="0">
                <a:solidFill>
                  <a:srgbClr val="000000"/>
                </a:solidFill>
              </a:rPr>
              <a:t>2021</a:t>
            </a:r>
            <a:endParaRPr lang="fr-FR" sz="700" spc="-50" dirty="0">
              <a:solidFill>
                <a:srgbClr val="000000"/>
              </a:solidFill>
              <a:latin typeface="Helvetica 55 Roman" panose="000B0500000000000000" pitchFamily="34" charset="0"/>
            </a:endParaRPr>
          </a:p>
        </p:txBody>
      </p:sp>
      <p:sp>
        <p:nvSpPr>
          <p:cNvPr id="83" name="Rectangle 82"/>
          <p:cNvSpPr/>
          <p:nvPr/>
        </p:nvSpPr>
        <p:spPr>
          <a:xfrm>
            <a:off x="6873023" y="4413796"/>
            <a:ext cx="867329" cy="253916"/>
          </a:xfrm>
          <a:prstGeom prst="rect">
            <a:avLst/>
          </a:prstGeom>
          <a:noFill/>
        </p:spPr>
        <p:txBody>
          <a:bodyPr wrap="square" anchor="ctr">
            <a:spAutoFit/>
          </a:bodyPr>
          <a:lstStyle/>
          <a:p>
            <a:pPr lvl="0" algn="ctr"/>
            <a:r>
              <a:rPr lang="fr-FR" sz="1050" spc="-50" dirty="0" smtClean="0">
                <a:solidFill>
                  <a:srgbClr val="000000"/>
                </a:solidFill>
              </a:rPr>
              <a:t>Q4 </a:t>
            </a:r>
            <a:r>
              <a:rPr lang="fr-FR" sz="1050" spc="-50" dirty="0" smtClean="0">
                <a:solidFill>
                  <a:srgbClr val="000000"/>
                </a:solidFill>
              </a:rPr>
              <a:t>2021</a:t>
            </a:r>
            <a:endParaRPr lang="fr-FR" sz="700" spc="-50" dirty="0">
              <a:solidFill>
                <a:srgbClr val="000000"/>
              </a:solidFill>
              <a:latin typeface="Helvetica 55 Roman" panose="000B0500000000000000" pitchFamily="34" charset="0"/>
            </a:endParaRPr>
          </a:p>
        </p:txBody>
      </p:sp>
      <p:sp>
        <p:nvSpPr>
          <p:cNvPr id="84" name="Rectangle 83"/>
          <p:cNvSpPr/>
          <p:nvPr/>
        </p:nvSpPr>
        <p:spPr>
          <a:xfrm>
            <a:off x="8097159" y="4413796"/>
            <a:ext cx="867329" cy="253916"/>
          </a:xfrm>
          <a:prstGeom prst="rect">
            <a:avLst/>
          </a:prstGeom>
          <a:noFill/>
        </p:spPr>
        <p:txBody>
          <a:bodyPr wrap="square" anchor="ctr">
            <a:spAutoFit/>
          </a:bodyPr>
          <a:lstStyle/>
          <a:p>
            <a:pPr lvl="0" algn="ctr"/>
            <a:r>
              <a:rPr lang="fr-FR" sz="1050" spc="-50" dirty="0" smtClean="0">
                <a:solidFill>
                  <a:srgbClr val="000000"/>
                </a:solidFill>
              </a:rPr>
              <a:t>Q2 </a:t>
            </a:r>
            <a:r>
              <a:rPr lang="fr-FR" sz="1050" spc="-50" dirty="0" smtClean="0">
                <a:solidFill>
                  <a:srgbClr val="000000"/>
                </a:solidFill>
              </a:rPr>
              <a:t>2022</a:t>
            </a:r>
            <a:endParaRPr lang="fr-FR" sz="700" spc="-50" dirty="0">
              <a:solidFill>
                <a:srgbClr val="000000"/>
              </a:solidFill>
              <a:latin typeface="Helvetica 55 Roman" panose="000B0500000000000000" pitchFamily="34" charset="0"/>
            </a:endParaRPr>
          </a:p>
        </p:txBody>
      </p:sp>
      <p:sp>
        <p:nvSpPr>
          <p:cNvPr id="85" name="Rectangle 84"/>
          <p:cNvSpPr/>
          <p:nvPr/>
        </p:nvSpPr>
        <p:spPr>
          <a:xfrm>
            <a:off x="7579575" y="4413796"/>
            <a:ext cx="733608" cy="253916"/>
          </a:xfrm>
          <a:prstGeom prst="rect">
            <a:avLst/>
          </a:prstGeom>
          <a:noFill/>
        </p:spPr>
        <p:txBody>
          <a:bodyPr wrap="square" anchor="ctr">
            <a:spAutoFit/>
          </a:bodyPr>
          <a:lstStyle/>
          <a:p>
            <a:pPr lvl="0" algn="ctr"/>
            <a:r>
              <a:rPr lang="fr-FR" sz="1050" spc="-50" dirty="0" smtClean="0">
                <a:solidFill>
                  <a:srgbClr val="000000"/>
                </a:solidFill>
              </a:rPr>
              <a:t>Q1 </a:t>
            </a:r>
            <a:r>
              <a:rPr lang="fr-FR" sz="1050" spc="-50" dirty="0" smtClean="0">
                <a:solidFill>
                  <a:srgbClr val="000000"/>
                </a:solidFill>
              </a:rPr>
              <a:t>2022</a:t>
            </a:r>
            <a:endParaRPr lang="fr-FR" sz="1050" spc="-50" dirty="0" smtClean="0">
              <a:solidFill>
                <a:srgbClr val="000000"/>
              </a:solidFill>
            </a:endParaRPr>
          </a:p>
        </p:txBody>
      </p:sp>
      <p:sp>
        <p:nvSpPr>
          <p:cNvPr id="86" name="Rectangle 85"/>
          <p:cNvSpPr/>
          <p:nvPr/>
        </p:nvSpPr>
        <p:spPr>
          <a:xfrm>
            <a:off x="3494652" y="3284487"/>
            <a:ext cx="1175809" cy="278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Génération devis/factures</a:t>
            </a:r>
            <a:endParaRPr lang="fr-FR" sz="900" dirty="0">
              <a:solidFill>
                <a:srgbClr val="000000"/>
              </a:solidFill>
            </a:endParaRPr>
          </a:p>
        </p:txBody>
      </p:sp>
      <p:sp>
        <p:nvSpPr>
          <p:cNvPr id="87" name="Rectangle 86"/>
          <p:cNvSpPr/>
          <p:nvPr/>
        </p:nvSpPr>
        <p:spPr>
          <a:xfrm>
            <a:off x="5415648" y="3284487"/>
            <a:ext cx="1615703" cy="278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err="1" smtClean="0">
                <a:solidFill>
                  <a:srgbClr val="000000"/>
                </a:solidFill>
              </a:rPr>
              <a:t>Dev</a:t>
            </a:r>
            <a:r>
              <a:rPr lang="fr-FR" sz="900" dirty="0" smtClean="0">
                <a:solidFill>
                  <a:srgbClr val="000000"/>
                </a:solidFill>
              </a:rPr>
              <a:t>. Interface client de pilotage achats </a:t>
            </a:r>
            <a:endParaRPr lang="fr-FR" sz="900" dirty="0">
              <a:solidFill>
                <a:srgbClr val="000000"/>
              </a:solidFill>
            </a:endParaRPr>
          </a:p>
        </p:txBody>
      </p:sp>
      <p:sp>
        <p:nvSpPr>
          <p:cNvPr id="88" name="Rectangle 87"/>
          <p:cNvSpPr/>
          <p:nvPr/>
        </p:nvSpPr>
        <p:spPr>
          <a:xfrm>
            <a:off x="3519563" y="3655323"/>
            <a:ext cx="849150"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Prix de 5 millions </a:t>
            </a:r>
            <a:r>
              <a:rPr lang="fr-FR" sz="900" dirty="0" err="1" smtClean="0">
                <a:solidFill>
                  <a:srgbClr val="000000"/>
                </a:solidFill>
              </a:rPr>
              <a:t>ar</a:t>
            </a:r>
            <a:endParaRPr lang="fr-FR" sz="900" dirty="0">
              <a:solidFill>
                <a:srgbClr val="000000"/>
              </a:solidFill>
            </a:endParaRPr>
          </a:p>
        </p:txBody>
      </p:sp>
      <p:sp>
        <p:nvSpPr>
          <p:cNvPr id="89" name="Rectangle 88"/>
          <p:cNvSpPr/>
          <p:nvPr/>
        </p:nvSpPr>
        <p:spPr>
          <a:xfrm>
            <a:off x="4666506" y="3652521"/>
            <a:ext cx="1179051"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Prêt de 4 millions </a:t>
            </a:r>
            <a:r>
              <a:rPr lang="fr-FR" sz="900" dirty="0" err="1" smtClean="0">
                <a:solidFill>
                  <a:srgbClr val="000000"/>
                </a:solidFill>
              </a:rPr>
              <a:t>ar</a:t>
            </a:r>
            <a:endParaRPr lang="fr-FR" sz="900" dirty="0">
              <a:solidFill>
                <a:srgbClr val="000000"/>
              </a:solidFill>
            </a:endParaRPr>
          </a:p>
        </p:txBody>
      </p:sp>
      <p:sp>
        <p:nvSpPr>
          <p:cNvPr id="90" name="Rectangle 89"/>
          <p:cNvSpPr/>
          <p:nvPr/>
        </p:nvSpPr>
        <p:spPr>
          <a:xfrm>
            <a:off x="7031351" y="3652521"/>
            <a:ext cx="1179051"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Levée de fonds</a:t>
            </a:r>
            <a:endParaRPr lang="fr-FR" sz="900" dirty="0">
              <a:solidFill>
                <a:srgbClr val="000000"/>
              </a:solidFill>
            </a:endParaRPr>
          </a:p>
        </p:txBody>
      </p:sp>
      <p:sp>
        <p:nvSpPr>
          <p:cNvPr id="91" name="Rectangle 90"/>
          <p:cNvSpPr/>
          <p:nvPr/>
        </p:nvSpPr>
        <p:spPr>
          <a:xfrm>
            <a:off x="5217299" y="4025563"/>
            <a:ext cx="1062332"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1 commercial</a:t>
            </a:r>
            <a:endParaRPr lang="fr-FR" sz="900" dirty="0">
              <a:solidFill>
                <a:srgbClr val="000000"/>
              </a:solidFill>
            </a:endParaRPr>
          </a:p>
        </p:txBody>
      </p:sp>
      <p:sp>
        <p:nvSpPr>
          <p:cNvPr id="92" name="Rectangle 91"/>
          <p:cNvSpPr/>
          <p:nvPr/>
        </p:nvSpPr>
        <p:spPr>
          <a:xfrm>
            <a:off x="6444207" y="4029802"/>
            <a:ext cx="2353717"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1 acheteur / 2 </a:t>
            </a:r>
            <a:r>
              <a:rPr lang="fr-FR" sz="900" dirty="0" err="1" smtClean="0">
                <a:solidFill>
                  <a:srgbClr val="000000"/>
                </a:solidFill>
              </a:rPr>
              <a:t>developpeurs</a:t>
            </a:r>
            <a:r>
              <a:rPr lang="fr-FR" sz="900" dirty="0" smtClean="0">
                <a:solidFill>
                  <a:srgbClr val="000000"/>
                </a:solidFill>
              </a:rPr>
              <a:t> / 1 communication / 1 commercial</a:t>
            </a:r>
            <a:endParaRPr lang="fr-FR" sz="900" dirty="0">
              <a:solidFill>
                <a:srgbClr val="000000"/>
              </a:solidFill>
            </a:endParaRPr>
          </a:p>
        </p:txBody>
      </p:sp>
      <p:sp>
        <p:nvSpPr>
          <p:cNvPr id="93" name="Rectangle 92"/>
          <p:cNvSpPr/>
          <p:nvPr/>
        </p:nvSpPr>
        <p:spPr>
          <a:xfrm>
            <a:off x="2342370" y="3284487"/>
            <a:ext cx="1175809" cy="278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Lancement commercial</a:t>
            </a:r>
            <a:endParaRPr lang="fr-FR" sz="900" dirty="0">
              <a:solidFill>
                <a:srgbClr val="000000"/>
              </a:solidFill>
            </a:endParaRPr>
          </a:p>
        </p:txBody>
      </p:sp>
      <p:sp>
        <p:nvSpPr>
          <p:cNvPr id="95" name="TextBox 42"/>
          <p:cNvSpPr txBox="1"/>
          <p:nvPr/>
        </p:nvSpPr>
        <p:spPr>
          <a:xfrm>
            <a:off x="2208087" y="4835356"/>
            <a:ext cx="1311476" cy="184666"/>
          </a:xfrm>
          <a:prstGeom prst="rect">
            <a:avLst/>
          </a:prstGeom>
        </p:spPr>
        <p:txBody>
          <a:bodyPr wrap="square" lIns="0" tIns="0" rIns="0" bIns="0" rtlCol="0">
            <a:spAutoFit/>
          </a:bodyPr>
          <a:lstStyle/>
          <a:p>
            <a:pPr algn="ctr">
              <a:spcBef>
                <a:spcPts val="600"/>
              </a:spcBef>
            </a:pPr>
            <a:r>
              <a:rPr lang="fr-FR" sz="1200" dirty="0" smtClean="0"/>
              <a:t>Réalisé</a:t>
            </a:r>
          </a:p>
        </p:txBody>
      </p:sp>
      <p:sp>
        <p:nvSpPr>
          <p:cNvPr id="96" name="TextBox 42"/>
          <p:cNvSpPr txBox="1"/>
          <p:nvPr/>
        </p:nvSpPr>
        <p:spPr>
          <a:xfrm>
            <a:off x="5796136" y="4835356"/>
            <a:ext cx="1311476" cy="184666"/>
          </a:xfrm>
          <a:prstGeom prst="rect">
            <a:avLst/>
          </a:prstGeom>
        </p:spPr>
        <p:txBody>
          <a:bodyPr wrap="square" lIns="0" tIns="0" rIns="0" bIns="0" rtlCol="0">
            <a:spAutoFit/>
          </a:bodyPr>
          <a:lstStyle/>
          <a:p>
            <a:pPr algn="ctr">
              <a:spcBef>
                <a:spcPts val="600"/>
              </a:spcBef>
            </a:pPr>
            <a:r>
              <a:rPr lang="fr-FR" sz="1200" dirty="0" smtClean="0"/>
              <a:t>Prévisionnel</a:t>
            </a:r>
          </a:p>
        </p:txBody>
      </p:sp>
      <p:sp>
        <p:nvSpPr>
          <p:cNvPr id="54" name="Rectangle 53"/>
          <p:cNvSpPr/>
          <p:nvPr/>
        </p:nvSpPr>
        <p:spPr>
          <a:xfrm>
            <a:off x="323528" y="3003798"/>
            <a:ext cx="1421935" cy="246221"/>
          </a:xfrm>
          <a:prstGeom prst="rect">
            <a:avLst/>
          </a:prstGeom>
        </p:spPr>
        <p:txBody>
          <a:bodyPr wrap="square" anchor="ctr">
            <a:spAutoFit/>
          </a:bodyPr>
          <a:lstStyle/>
          <a:p>
            <a:r>
              <a:rPr lang="fr-FR" sz="1000" dirty="0" smtClean="0">
                <a:solidFill>
                  <a:srgbClr val="000000"/>
                </a:solidFill>
              </a:rPr>
              <a:t>Communication</a:t>
            </a:r>
            <a:endParaRPr lang="fr-FR" dirty="0"/>
          </a:p>
        </p:txBody>
      </p:sp>
      <p:sp>
        <p:nvSpPr>
          <p:cNvPr id="55" name="Rectangle 54"/>
          <p:cNvSpPr/>
          <p:nvPr/>
        </p:nvSpPr>
        <p:spPr>
          <a:xfrm>
            <a:off x="6282173" y="2977407"/>
            <a:ext cx="849150"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Période de fin d’études</a:t>
            </a:r>
            <a:endParaRPr lang="fr-FR" sz="900" dirty="0">
              <a:solidFill>
                <a:srgbClr val="000000"/>
              </a:solidFill>
            </a:endParaRPr>
          </a:p>
        </p:txBody>
      </p:sp>
      <p:sp>
        <p:nvSpPr>
          <p:cNvPr id="56" name="Rectangle 55"/>
          <p:cNvSpPr/>
          <p:nvPr/>
        </p:nvSpPr>
        <p:spPr>
          <a:xfrm>
            <a:off x="7750398" y="2977407"/>
            <a:ext cx="849150" cy="27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dirty="0" smtClean="0">
                <a:solidFill>
                  <a:srgbClr val="000000"/>
                </a:solidFill>
              </a:rPr>
              <a:t>Forte activité</a:t>
            </a:r>
            <a:endParaRPr lang="fr-FR" sz="900" dirty="0">
              <a:solidFill>
                <a:srgbClr val="000000"/>
              </a:solidFill>
            </a:endParaRPr>
          </a:p>
        </p:txBody>
      </p:sp>
    </p:spTree>
    <p:extLst>
      <p:ext uri="{BB962C8B-B14F-4D97-AF65-F5344CB8AC3E}">
        <p14:creationId xmlns:p14="http://schemas.microsoft.com/office/powerpoint/2010/main" val="691231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627534"/>
            <a:ext cx="7931208" cy="3360737"/>
          </a:xfrm>
        </p:spPr>
        <p:txBody>
          <a:bodyPr/>
          <a:lstStyle/>
          <a:p>
            <a:pPr lvl="0">
              <a:buClr>
                <a:srgbClr val="FFFFFF"/>
              </a:buClr>
            </a:pPr>
            <a:r>
              <a:rPr lang="fr-FR" dirty="0" smtClean="0">
                <a:solidFill>
                  <a:srgbClr val="FF7900"/>
                </a:solidFill>
              </a:rPr>
              <a:t>Indiquer les chiffres clés : effectués depuis la création + prévisionnels </a:t>
            </a:r>
          </a:p>
          <a:p>
            <a:pPr lvl="0">
              <a:buClr>
                <a:srgbClr val="FFFFFF"/>
              </a:buClr>
            </a:pPr>
            <a:r>
              <a:rPr lang="fr-FR" dirty="0" smtClean="0">
                <a:solidFill>
                  <a:srgbClr val="FF7900"/>
                </a:solidFill>
              </a:rPr>
              <a:t>Doivent apparaître : le chiffre d’affaire, le résultat, l’effectif, les financements </a:t>
            </a:r>
            <a:r>
              <a:rPr lang="fr-FR" dirty="0" smtClean="0">
                <a:solidFill>
                  <a:srgbClr val="FF7900"/>
                </a:solidFill>
              </a:rPr>
              <a:t>obtenus</a:t>
            </a:r>
            <a:endParaRPr lang="fr-FR" dirty="0">
              <a:solidFill>
                <a:srgbClr val="FF7900"/>
              </a:solidFill>
            </a:endParaRPr>
          </a:p>
        </p:txBody>
      </p:sp>
      <p:sp>
        <p:nvSpPr>
          <p:cNvPr id="5" name="Title 4"/>
          <p:cNvSpPr>
            <a:spLocks noGrp="1"/>
          </p:cNvSpPr>
          <p:nvPr>
            <p:ph type="title"/>
          </p:nvPr>
        </p:nvSpPr>
        <p:spPr/>
        <p:txBody>
          <a:bodyPr/>
          <a:lstStyle/>
          <a:p>
            <a:r>
              <a:rPr lang="fr-FR" dirty="0" smtClean="0"/>
              <a:t>Chiffres clés</a:t>
            </a:r>
            <a:endParaRPr lang="fr-FR" dirty="0"/>
          </a:p>
        </p:txBody>
      </p:sp>
      <p:graphicFrame>
        <p:nvGraphicFramePr>
          <p:cNvPr id="15" name="Table 14"/>
          <p:cNvGraphicFramePr>
            <a:graphicFrameLocks noGrp="1"/>
          </p:cNvGraphicFramePr>
          <p:nvPr>
            <p:extLst>
              <p:ext uri="{D42A27DB-BD31-4B8C-83A1-F6EECF244321}">
                <p14:modId xmlns:p14="http://schemas.microsoft.com/office/powerpoint/2010/main" val="3570275811"/>
              </p:ext>
            </p:extLst>
          </p:nvPr>
        </p:nvGraphicFramePr>
        <p:xfrm>
          <a:off x="107504" y="1203598"/>
          <a:ext cx="9036496" cy="3689982"/>
        </p:xfrm>
        <a:graphic>
          <a:graphicData uri="http://schemas.openxmlformats.org/drawingml/2006/table">
            <a:tbl>
              <a:tblPr firstRow="1" bandRow="1">
                <a:tableStyleId>{5C22544A-7EE6-4342-B048-85BDC9FD1C3A}</a:tableStyleId>
              </a:tblPr>
              <a:tblGrid>
                <a:gridCol w="1944216">
                  <a:extLst>
                    <a:ext uri="{9D8B030D-6E8A-4147-A177-3AD203B41FA5}">
                      <a16:colId xmlns="" xmlns:a16="http://schemas.microsoft.com/office/drawing/2014/main" val="20000"/>
                    </a:ext>
                  </a:extLst>
                </a:gridCol>
                <a:gridCol w="1331661">
                  <a:extLst>
                    <a:ext uri="{9D8B030D-6E8A-4147-A177-3AD203B41FA5}">
                      <a16:colId xmlns="" xmlns:a16="http://schemas.microsoft.com/office/drawing/2014/main" val="20001"/>
                    </a:ext>
                  </a:extLst>
                </a:gridCol>
                <a:gridCol w="1440155">
                  <a:extLst>
                    <a:ext uri="{9D8B030D-6E8A-4147-A177-3AD203B41FA5}">
                      <a16:colId xmlns="" xmlns:a16="http://schemas.microsoft.com/office/drawing/2014/main" val="20002"/>
                    </a:ext>
                  </a:extLst>
                </a:gridCol>
                <a:gridCol w="1440155">
                  <a:extLst>
                    <a:ext uri="{9D8B030D-6E8A-4147-A177-3AD203B41FA5}">
                      <a16:colId xmlns="" xmlns:a16="http://schemas.microsoft.com/office/drawing/2014/main" val="20003"/>
                    </a:ext>
                  </a:extLst>
                </a:gridCol>
                <a:gridCol w="1532761"/>
                <a:gridCol w="1347548"/>
              </a:tblGrid>
              <a:tr h="274637">
                <a:tc>
                  <a:txBody>
                    <a:bodyPr/>
                    <a:lstStyle/>
                    <a:p>
                      <a:pPr algn="l"/>
                      <a:endParaRPr lang="fr-FR" sz="1000" b="0" noProof="0" dirty="0">
                        <a:solidFill>
                          <a:schemeClr val="tx1"/>
                        </a:solidFill>
                      </a:endParaRP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l"/>
                      <a:r>
                        <a:rPr lang="fr-FR" sz="1000" noProof="0" dirty="0" smtClean="0">
                          <a:solidFill>
                            <a:schemeClr val="tx1"/>
                          </a:solidFill>
                        </a:rPr>
                        <a:t>2018</a:t>
                      </a:r>
                      <a:endParaRPr lang="fr-FR" sz="1000" b="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l"/>
                      <a:r>
                        <a:rPr lang="fr-FR" sz="1000" b="0" noProof="0" dirty="0" smtClean="0">
                          <a:solidFill>
                            <a:schemeClr val="tx1"/>
                          </a:solidFill>
                        </a:rPr>
                        <a:t>2019</a:t>
                      </a:r>
                      <a:endParaRPr lang="fr-FR" sz="1000" b="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l"/>
                      <a:r>
                        <a:rPr lang="fr-FR" sz="1000" noProof="0" dirty="0" smtClean="0">
                          <a:solidFill>
                            <a:schemeClr val="tx1"/>
                          </a:solidFill>
                        </a:rPr>
                        <a:t>2020</a:t>
                      </a:r>
                      <a:endParaRPr lang="fr-FR" sz="1000" b="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l"/>
                      <a:r>
                        <a:rPr lang="fr-FR" sz="1000" noProof="0" dirty="0" smtClean="0">
                          <a:solidFill>
                            <a:schemeClr val="tx1"/>
                          </a:solidFill>
                        </a:rPr>
                        <a:t>2021 (prévisions)</a:t>
                      </a:r>
                      <a:endParaRPr lang="fr-FR" sz="1000" b="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noProof="0" dirty="0" smtClean="0">
                          <a:solidFill>
                            <a:schemeClr val="tx1"/>
                          </a:solidFill>
                        </a:rPr>
                        <a:t>2022 (prévisions)</a:t>
                      </a:r>
                      <a:endParaRPr lang="fr-FR" sz="1000" b="0" noProof="0" dirty="0" smtClean="0">
                        <a:solidFill>
                          <a:schemeClr val="tx1"/>
                        </a:solidFill>
                      </a:endParaRP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0"/>
                  </a:ext>
                </a:extLst>
              </a:tr>
              <a:tr h="274637">
                <a:tc>
                  <a:txBody>
                    <a:bodyPr/>
                    <a:lstStyle/>
                    <a:p>
                      <a:pPr algn="l"/>
                      <a:r>
                        <a:rPr lang="fr-FR" sz="1000" noProof="0" dirty="0" err="1" smtClean="0">
                          <a:solidFill>
                            <a:schemeClr val="tx1"/>
                          </a:solidFill>
                        </a:rPr>
                        <a:t>Auto-financement</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r>
                        <a:rPr lang="fr-FR" sz="1000" baseline="0" noProof="0" dirty="0" smtClean="0">
                          <a:solidFill>
                            <a:schemeClr val="tx1"/>
                          </a:solidFill>
                        </a:rPr>
                        <a:t>800 000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baseline="0" noProof="0" dirty="0" smtClean="0">
                          <a:solidFill>
                            <a:schemeClr val="tx1"/>
                          </a:solidFill>
                        </a:rPr>
                        <a:t>3 000 000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2 000 000 </a:t>
                      </a:r>
                      <a:r>
                        <a:rPr lang="fr-FR" sz="100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extLst>
                  <a:ext uri="{0D108BD9-81ED-4DB2-BD59-A6C34878D82A}">
                    <a16:rowId xmlns="" xmlns:a16="http://schemas.microsoft.com/office/drawing/2014/main" val="10001"/>
                  </a:ext>
                </a:extLst>
              </a:tr>
              <a:tr h="274637">
                <a:tc>
                  <a:txBody>
                    <a:bodyPr/>
                    <a:lstStyle/>
                    <a:p>
                      <a:pPr algn="l"/>
                      <a:r>
                        <a:rPr lang="fr-FR" sz="1000" noProof="0" dirty="0" smtClean="0">
                          <a:solidFill>
                            <a:schemeClr val="tx1"/>
                          </a:solidFill>
                        </a:rPr>
                        <a:t>Financements non</a:t>
                      </a:r>
                      <a:r>
                        <a:rPr lang="fr-FR" sz="1000" baseline="0" noProof="0" dirty="0" smtClean="0">
                          <a:solidFill>
                            <a:schemeClr val="tx1"/>
                          </a:solidFill>
                        </a:rPr>
                        <a:t> dilutifs (banques, subventions, prix)</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smtClean="0">
                          <a:solidFill>
                            <a:schemeClr val="tx1"/>
                          </a:solidFill>
                        </a:rPr>
                        <a:t>2 000 000 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4</a:t>
                      </a:r>
                      <a:r>
                        <a:rPr lang="fr-FR" sz="1000" baseline="0" noProof="0" dirty="0" smtClean="0">
                          <a:solidFill>
                            <a:schemeClr val="tx1"/>
                          </a:solidFill>
                        </a:rPr>
                        <a:t> 000 000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8</a:t>
                      </a:r>
                      <a:r>
                        <a:rPr lang="fr-FR" sz="1000" baseline="0" noProof="0" dirty="0" smtClean="0">
                          <a:solidFill>
                            <a:schemeClr val="tx1"/>
                          </a:solidFill>
                        </a:rPr>
                        <a:t> 000 000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extLst>
                  <a:ext uri="{0D108BD9-81ED-4DB2-BD59-A6C34878D82A}">
                    <a16:rowId xmlns="" xmlns:a16="http://schemas.microsoft.com/office/drawing/2014/main" val="10002"/>
                  </a:ext>
                </a:extLst>
              </a:tr>
              <a:tr h="274637">
                <a:tc>
                  <a:txBody>
                    <a:bodyPr/>
                    <a:lstStyle/>
                    <a:p>
                      <a:pPr algn="l"/>
                      <a:r>
                        <a:rPr lang="fr-FR" sz="1000" noProof="0" dirty="0" smtClean="0">
                          <a:solidFill>
                            <a:schemeClr val="tx1"/>
                          </a:solidFill>
                        </a:rPr>
                        <a:t>Levée de fonds</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20 </a:t>
                      </a:r>
                      <a:r>
                        <a:rPr lang="fr-FR" sz="1000" noProof="0" dirty="0" smtClean="0">
                          <a:solidFill>
                            <a:schemeClr val="tx1"/>
                          </a:solidFill>
                        </a:rPr>
                        <a:t>000 000 </a:t>
                      </a:r>
                      <a:r>
                        <a:rPr lang="fr-FR" sz="100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extLst>
                  <a:ext uri="{0D108BD9-81ED-4DB2-BD59-A6C34878D82A}">
                    <a16:rowId xmlns="" xmlns:a16="http://schemas.microsoft.com/office/drawing/2014/main" val="10003"/>
                  </a:ext>
                </a:extLst>
              </a:tr>
              <a:tr h="274637">
                <a:tc>
                  <a:txBody>
                    <a:bodyPr/>
                    <a:lstStyle/>
                    <a:p>
                      <a:pPr algn="l"/>
                      <a:r>
                        <a:rPr lang="fr-FR" sz="1000" noProof="0" dirty="0" smtClean="0">
                          <a:solidFill>
                            <a:schemeClr val="tx1"/>
                          </a:solidFill>
                        </a:rPr>
                        <a:t>Nombre de transactions</a:t>
                      </a:r>
                      <a:r>
                        <a:rPr lang="fr-FR" sz="1000" baseline="0" noProof="0" dirty="0" smtClean="0">
                          <a:solidFill>
                            <a:schemeClr val="tx1"/>
                          </a:solidFill>
                        </a:rPr>
                        <a:t> effectuées via la </a:t>
                      </a:r>
                      <a:r>
                        <a:rPr lang="fr-FR" sz="1000" baseline="0" noProof="0" dirty="0" smtClean="0">
                          <a:solidFill>
                            <a:schemeClr val="tx1"/>
                          </a:solidFill>
                        </a:rPr>
                        <a:t>plateforme / ou autre indicateur de votre activité (commande, nouveaux clients…)</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r>
                        <a:rPr lang="fr-FR" sz="1000" noProof="0" dirty="0" smtClean="0">
                          <a:solidFill>
                            <a:schemeClr val="tx1"/>
                          </a:solidFill>
                        </a:rPr>
                        <a:t>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6</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20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60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160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r>
              <a:tr h="274637">
                <a:tc>
                  <a:txBody>
                    <a:bodyPr/>
                    <a:lstStyle/>
                    <a:p>
                      <a:pPr algn="l"/>
                      <a:r>
                        <a:rPr lang="fr-FR" sz="1000" noProof="0" dirty="0" smtClean="0">
                          <a:solidFill>
                            <a:schemeClr val="tx1"/>
                          </a:solidFill>
                        </a:rPr>
                        <a:t>Prix moyen</a:t>
                      </a:r>
                      <a:r>
                        <a:rPr lang="fr-FR" sz="1000" baseline="0" noProof="0" dirty="0" smtClean="0">
                          <a:solidFill>
                            <a:schemeClr val="tx1"/>
                          </a:solidFill>
                        </a:rPr>
                        <a:t> de vos prestations</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baseline="0" noProof="0" dirty="0" smtClean="0">
                          <a:solidFill>
                            <a:schemeClr val="tx1"/>
                          </a:solidFill>
                        </a:rPr>
                        <a:t>700 000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1 2</a:t>
                      </a:r>
                      <a:r>
                        <a:rPr lang="fr-FR" sz="1000" baseline="0" noProof="0" dirty="0" smtClean="0">
                          <a:solidFill>
                            <a:schemeClr val="tx1"/>
                          </a:solidFill>
                        </a:rPr>
                        <a:t>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1</a:t>
                      </a:r>
                      <a:r>
                        <a:rPr lang="fr-FR" sz="1000" baseline="0" noProof="0" dirty="0" smtClean="0">
                          <a:solidFill>
                            <a:schemeClr val="tx1"/>
                          </a:solidFill>
                        </a:rPr>
                        <a:t> 500 000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noProof="0" dirty="0" smtClean="0">
                          <a:solidFill>
                            <a:schemeClr val="tx1"/>
                          </a:solidFill>
                        </a:rPr>
                        <a:t>1</a:t>
                      </a:r>
                      <a:r>
                        <a:rPr lang="fr-FR" sz="1000" baseline="0" noProof="0" dirty="0" smtClean="0">
                          <a:solidFill>
                            <a:schemeClr val="tx1"/>
                          </a:solidFill>
                        </a:rPr>
                        <a:t> 500 000</a:t>
                      </a:r>
                      <a:endParaRPr lang="fr-FR" sz="1000" noProof="0" dirty="0" smtClean="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r>
              <a:tr h="274637">
                <a:tc>
                  <a:txBody>
                    <a:bodyPr/>
                    <a:lstStyle/>
                    <a:p>
                      <a:pPr algn="l"/>
                      <a:r>
                        <a:rPr lang="fr-FR" sz="1000" noProof="0" dirty="0" smtClean="0">
                          <a:solidFill>
                            <a:schemeClr val="tx1"/>
                          </a:solidFill>
                        </a:rPr>
                        <a:t>Volume </a:t>
                      </a:r>
                      <a:r>
                        <a:rPr lang="fr-FR" sz="1000" noProof="0" dirty="0" smtClean="0">
                          <a:solidFill>
                            <a:schemeClr val="tx1"/>
                          </a:solidFill>
                        </a:rPr>
                        <a:t>d’affaires</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4 200 000 </a:t>
                      </a:r>
                      <a:r>
                        <a:rPr lang="fr-FR" sz="100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24 000 000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90 000 000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2</a:t>
                      </a:r>
                      <a:r>
                        <a:rPr lang="fr-FR" sz="1000" baseline="0" noProof="0" dirty="0" smtClean="0">
                          <a:solidFill>
                            <a:schemeClr val="tx1"/>
                          </a:solidFill>
                        </a:rPr>
                        <a:t>40 000 000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r>
              <a:tr h="274637">
                <a:tc>
                  <a:txBody>
                    <a:bodyPr/>
                    <a:lstStyle/>
                    <a:p>
                      <a:pPr algn="l"/>
                      <a:r>
                        <a:rPr lang="fr-FR" sz="1000" noProof="0" dirty="0" smtClean="0">
                          <a:solidFill>
                            <a:schemeClr val="tx1"/>
                          </a:solidFill>
                        </a:rPr>
                        <a:t>Chiffre d’affaires (com. 5%)</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r>
                        <a:rPr lang="fr-FR" sz="1000" noProof="0" dirty="0" smtClean="0">
                          <a:solidFill>
                            <a:schemeClr val="tx1"/>
                          </a:solidFill>
                        </a:rPr>
                        <a:t>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210</a:t>
                      </a:r>
                      <a:r>
                        <a:rPr lang="fr-FR" sz="1000" baseline="0" noProof="0" dirty="0" smtClean="0">
                          <a:solidFill>
                            <a:schemeClr val="tx1"/>
                          </a:solidFill>
                        </a:rPr>
                        <a:t>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1 200 000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4 500 000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12 000</a:t>
                      </a:r>
                      <a:r>
                        <a:rPr lang="fr-FR" sz="1000" baseline="0" noProof="0" dirty="0" smtClean="0">
                          <a:solidFill>
                            <a:schemeClr val="tx1"/>
                          </a:solidFill>
                        </a:rPr>
                        <a:t>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extLst>
                  <a:ext uri="{0D108BD9-81ED-4DB2-BD59-A6C34878D82A}">
                    <a16:rowId xmlns="" xmlns:a16="http://schemas.microsoft.com/office/drawing/2014/main" val="10004"/>
                  </a:ext>
                </a:extLst>
              </a:tr>
              <a:tr h="274637">
                <a:tc>
                  <a:txBody>
                    <a:bodyPr/>
                    <a:lstStyle/>
                    <a:p>
                      <a:pPr algn="l"/>
                      <a:r>
                        <a:rPr lang="fr-FR" sz="1000" noProof="0" dirty="0" smtClean="0">
                          <a:solidFill>
                            <a:schemeClr val="tx1"/>
                          </a:solidFill>
                        </a:rPr>
                        <a:t>Résultat net</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67000"/>
                      </a:schemeClr>
                    </a:solidFill>
                  </a:tcPr>
                </a:tc>
                <a:tc>
                  <a:txBody>
                    <a:bodyPr/>
                    <a:lstStyle/>
                    <a:p>
                      <a:pPr algn="l"/>
                      <a:r>
                        <a:rPr lang="fr-FR" sz="1000" noProof="0" dirty="0" smtClean="0">
                          <a:solidFill>
                            <a:schemeClr val="tx1"/>
                          </a:solidFill>
                        </a:rPr>
                        <a:t>-200 000 </a:t>
                      </a:r>
                      <a:r>
                        <a:rPr lang="fr-FR" sz="100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 </a:t>
                      </a:r>
                      <a:r>
                        <a:rPr lang="fr-FR" sz="1000" baseline="0" noProof="0" dirty="0" smtClean="0">
                          <a:solidFill>
                            <a:schemeClr val="tx1"/>
                          </a:solidFill>
                        </a:rPr>
                        <a:t>4 432 000 </a:t>
                      </a:r>
                      <a:r>
                        <a:rPr lang="fr-FR" sz="1000" baseline="0" noProof="0" dirty="0" err="1" smtClean="0">
                          <a:solidFill>
                            <a:schemeClr val="tx1"/>
                          </a:solidFill>
                        </a:rPr>
                        <a:t>ar</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300 000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noProof="0" dirty="0" smtClean="0">
                          <a:solidFill>
                            <a:schemeClr val="tx1"/>
                          </a:solidFill>
                        </a:rPr>
                        <a:t>1</a:t>
                      </a:r>
                      <a:r>
                        <a:rPr lang="fr-FR" sz="1000" baseline="0" noProof="0" dirty="0" smtClean="0">
                          <a:solidFill>
                            <a:schemeClr val="tx1"/>
                          </a:solidFill>
                        </a:rPr>
                        <a:t> 800 000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tc>
                  <a:txBody>
                    <a:bodyPr/>
                    <a:lstStyle/>
                    <a:p>
                      <a:pPr algn="l"/>
                      <a:r>
                        <a:rPr lang="fr-FR" sz="1000" baseline="0" noProof="0" dirty="0" smtClean="0">
                          <a:solidFill>
                            <a:schemeClr val="tx1"/>
                          </a:solidFill>
                        </a:rPr>
                        <a:t>6 200 000</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alpha val="34000"/>
                      </a:schemeClr>
                    </a:solidFill>
                  </a:tcPr>
                </a:tc>
                <a:extLst>
                  <a:ext uri="{0D108BD9-81ED-4DB2-BD59-A6C34878D82A}">
                    <a16:rowId xmlns="" xmlns:a16="http://schemas.microsoft.com/office/drawing/2014/main" val="10005"/>
                  </a:ext>
                </a:extLst>
              </a:tr>
              <a:tr h="274637">
                <a:tc>
                  <a:txBody>
                    <a:bodyPr/>
                    <a:lstStyle/>
                    <a:p>
                      <a:pPr algn="l"/>
                      <a:r>
                        <a:rPr lang="fr-FR" sz="1000" noProof="0" dirty="0" smtClean="0">
                          <a:solidFill>
                            <a:schemeClr val="tx1"/>
                          </a:solidFill>
                        </a:rPr>
                        <a:t>Effectif</a:t>
                      </a:r>
                      <a:endParaRPr lang="fr-FR" sz="1000" noProof="0" dirty="0">
                        <a:solidFill>
                          <a:schemeClr val="tx1"/>
                        </a:solidFill>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alpha val="67000"/>
                      </a:schemeClr>
                    </a:solidFill>
                  </a:tcPr>
                </a:tc>
                <a:tc>
                  <a:txBody>
                    <a:bodyPr/>
                    <a:lstStyle/>
                    <a:p>
                      <a:pPr algn="l"/>
                      <a:r>
                        <a:rPr lang="fr-FR" sz="1000" noProof="0" dirty="0" smtClean="0">
                          <a:solidFill>
                            <a:schemeClr val="tx1"/>
                          </a:solidFill>
                        </a:rPr>
                        <a:t>3 (associés)</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alpha val="34000"/>
                      </a:schemeClr>
                    </a:solidFill>
                  </a:tcPr>
                </a:tc>
                <a:tc>
                  <a:txBody>
                    <a:bodyPr/>
                    <a:lstStyle/>
                    <a:p>
                      <a:pPr algn="l"/>
                      <a:r>
                        <a:rPr lang="fr-FR" sz="1000" baseline="0" noProof="0" dirty="0" smtClean="0">
                          <a:solidFill>
                            <a:schemeClr val="tx1"/>
                          </a:solidFill>
                        </a:rPr>
                        <a:t>5 (3 associés+ 2 stagiaires)</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alpha val="34000"/>
                      </a:schemeClr>
                    </a:solidFill>
                  </a:tcPr>
                </a:tc>
                <a:tc>
                  <a:txBody>
                    <a:bodyPr/>
                    <a:lstStyle/>
                    <a:p>
                      <a:pPr algn="l"/>
                      <a:r>
                        <a:rPr lang="fr-FR" sz="1000" noProof="0" dirty="0" smtClean="0">
                          <a:solidFill>
                            <a:schemeClr val="tx1"/>
                          </a:solidFill>
                        </a:rPr>
                        <a:t>6</a:t>
                      </a:r>
                      <a:r>
                        <a:rPr lang="fr-FR" sz="1000" baseline="0" noProof="0" dirty="0" smtClean="0">
                          <a:solidFill>
                            <a:schemeClr val="tx1"/>
                          </a:solidFill>
                        </a:rPr>
                        <a:t> (5 CDI + 1 stagiaire)</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alpha val="34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aseline="0" noProof="0" dirty="0" smtClean="0">
                          <a:solidFill>
                            <a:schemeClr val="tx1"/>
                          </a:solidFill>
                        </a:rPr>
                        <a:t>13 (10CDI + 3 stagiaires)</a:t>
                      </a:r>
                      <a:endParaRPr lang="fr-FR" sz="1000" noProof="0" dirty="0" smtClean="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alpha val="34000"/>
                      </a:schemeClr>
                    </a:solidFill>
                  </a:tcPr>
                </a:tc>
                <a:tc>
                  <a:txBody>
                    <a:bodyPr/>
                    <a:lstStyle/>
                    <a:p>
                      <a:pPr algn="l"/>
                      <a:r>
                        <a:rPr lang="fr-FR" sz="1000" noProof="0" dirty="0" smtClean="0">
                          <a:solidFill>
                            <a:schemeClr val="tx1"/>
                          </a:solidFill>
                        </a:rPr>
                        <a:t>22 (19 CDI + 3</a:t>
                      </a:r>
                      <a:r>
                        <a:rPr lang="fr-FR" sz="1000" baseline="0" noProof="0" dirty="0" smtClean="0">
                          <a:solidFill>
                            <a:schemeClr val="tx1"/>
                          </a:solidFill>
                        </a:rPr>
                        <a:t> stagiaires</a:t>
                      </a:r>
                      <a:r>
                        <a:rPr lang="fr-FR" sz="1000" noProof="0" dirty="0" smtClean="0">
                          <a:solidFill>
                            <a:schemeClr val="tx1"/>
                          </a:solidFill>
                        </a:rPr>
                        <a:t>)</a:t>
                      </a:r>
                      <a:r>
                        <a:rPr lang="fr-FR" sz="1000" baseline="0" noProof="0" dirty="0" smtClean="0">
                          <a:solidFill>
                            <a:schemeClr val="tx1"/>
                          </a:solidFill>
                        </a:rPr>
                        <a:t> </a:t>
                      </a:r>
                      <a:endParaRPr lang="fr-FR" sz="1000" noProof="0"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tx2">
                        <a:alpha val="34000"/>
                      </a:schemeClr>
                    </a:solidFill>
                  </a:tcPr>
                </a:tc>
              </a:tr>
            </a:tbl>
          </a:graphicData>
        </a:graphic>
      </p:graphicFrame>
    </p:spTree>
    <p:extLst>
      <p:ext uri="{BB962C8B-B14F-4D97-AF65-F5344CB8AC3E}">
        <p14:creationId xmlns:p14="http://schemas.microsoft.com/office/powerpoint/2010/main" val="75133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699542"/>
            <a:ext cx="8651288" cy="3360737"/>
          </a:xfrm>
        </p:spPr>
        <p:txBody>
          <a:bodyPr/>
          <a:lstStyle/>
          <a:p>
            <a:pPr lvl="0">
              <a:buClr>
                <a:srgbClr val="FFFFFF"/>
              </a:buClr>
            </a:pPr>
            <a:r>
              <a:rPr lang="fr-FR" dirty="0" smtClean="0">
                <a:solidFill>
                  <a:srgbClr val="FF7900"/>
                </a:solidFill>
              </a:rPr>
              <a:t>Quelle forme de collaboration </a:t>
            </a:r>
            <a:r>
              <a:rPr lang="fr-FR" dirty="0" smtClean="0">
                <a:solidFill>
                  <a:srgbClr val="FF7900"/>
                </a:solidFill>
              </a:rPr>
              <a:t>e</a:t>
            </a:r>
            <a:r>
              <a:rPr lang="fr-FR" dirty="0" smtClean="0">
                <a:solidFill>
                  <a:srgbClr val="FF7900"/>
                </a:solidFill>
              </a:rPr>
              <a:t>nvisagez-vous </a:t>
            </a:r>
            <a:r>
              <a:rPr lang="fr-FR" dirty="0" smtClean="0">
                <a:solidFill>
                  <a:srgbClr val="FF7900"/>
                </a:solidFill>
              </a:rPr>
              <a:t>avec Orange ? </a:t>
            </a:r>
            <a:endParaRPr lang="fr-FR" dirty="0">
              <a:solidFill>
                <a:srgbClr val="FF7900"/>
              </a:solidFill>
            </a:endParaRPr>
          </a:p>
          <a:p>
            <a:pPr lvl="0">
              <a:buClr>
                <a:srgbClr val="FFFFFF"/>
              </a:buClr>
            </a:pPr>
            <a:r>
              <a:rPr lang="fr-FR" dirty="0" smtClean="0">
                <a:solidFill>
                  <a:srgbClr val="FF7900"/>
                </a:solidFill>
              </a:rPr>
              <a:t>Qu’est ce que Orange peut </a:t>
            </a:r>
            <a:r>
              <a:rPr lang="fr-FR" dirty="0" smtClean="0">
                <a:solidFill>
                  <a:srgbClr val="FF7900"/>
                </a:solidFill>
              </a:rPr>
              <a:t>vous apporter </a:t>
            </a:r>
            <a:r>
              <a:rPr lang="fr-FR" dirty="0" smtClean="0">
                <a:solidFill>
                  <a:srgbClr val="FF7900"/>
                </a:solidFill>
              </a:rPr>
              <a:t>? </a:t>
            </a:r>
            <a:r>
              <a:rPr lang="fr-FR" dirty="0" smtClean="0">
                <a:solidFill>
                  <a:srgbClr val="FF7900"/>
                </a:solidFill>
              </a:rPr>
              <a:t>Que pouvez-vous apporter à Orange?</a:t>
            </a:r>
            <a:endParaRPr lang="fr-FR" dirty="0" smtClean="0">
              <a:solidFill>
                <a:srgbClr val="FF7900"/>
              </a:solidFill>
            </a:endParaRPr>
          </a:p>
          <a:p>
            <a:pPr lvl="0">
              <a:spcBef>
                <a:spcPts val="1200"/>
              </a:spcBef>
              <a:buClr>
                <a:srgbClr val="FFFFFF"/>
              </a:buClr>
            </a:pPr>
            <a:endParaRPr lang="fr-FR" i="1" dirty="0" smtClean="0">
              <a:solidFill>
                <a:srgbClr val="000000"/>
              </a:solidFill>
            </a:endParaRPr>
          </a:p>
          <a:p>
            <a:pPr lvl="0">
              <a:spcBef>
                <a:spcPts val="1200"/>
              </a:spcBef>
              <a:buClr>
                <a:srgbClr val="FFFFFF"/>
              </a:buClr>
            </a:pPr>
            <a:r>
              <a:rPr lang="fr-FR" i="1" dirty="0" smtClean="0">
                <a:solidFill>
                  <a:srgbClr val="000000"/>
                </a:solidFill>
              </a:rPr>
              <a:t>Quelques exemples </a:t>
            </a:r>
            <a:r>
              <a:rPr lang="fr-FR" i="1" dirty="0" smtClean="0">
                <a:solidFill>
                  <a:srgbClr val="000000"/>
                </a:solidFill>
              </a:rPr>
              <a:t>:</a:t>
            </a:r>
          </a:p>
          <a:p>
            <a:pPr lvl="2">
              <a:buClr>
                <a:srgbClr val="FF7900"/>
              </a:buClr>
            </a:pPr>
            <a:r>
              <a:rPr lang="fr-FR" i="1" dirty="0" err="1" smtClean="0">
                <a:solidFill>
                  <a:srgbClr val="000000"/>
                </a:solidFill>
                <a:latin typeface="Helvetica 65 Medium" pitchFamily="2" charset="0"/>
              </a:rPr>
              <a:t>Retravail</a:t>
            </a:r>
            <a:r>
              <a:rPr lang="fr-FR" i="1" dirty="0" smtClean="0">
                <a:solidFill>
                  <a:srgbClr val="000000"/>
                </a:solidFill>
                <a:latin typeface="Helvetica 65 Medium" pitchFamily="2" charset="0"/>
              </a:rPr>
              <a:t> </a:t>
            </a:r>
            <a:r>
              <a:rPr lang="fr-FR" i="1" dirty="0" smtClean="0">
                <a:solidFill>
                  <a:srgbClr val="000000"/>
                </a:solidFill>
                <a:latin typeface="Helvetica 65 Medium" pitchFamily="2" charset="0"/>
              </a:rPr>
              <a:t>de </a:t>
            </a:r>
            <a:r>
              <a:rPr lang="fr-FR" i="1" dirty="0" smtClean="0">
                <a:solidFill>
                  <a:srgbClr val="000000"/>
                </a:solidFill>
                <a:latin typeface="Helvetica 65 Medium" pitchFamily="2" charset="0"/>
              </a:rPr>
              <a:t>l’interface </a:t>
            </a:r>
            <a:r>
              <a:rPr lang="fr-FR" i="1" dirty="0" err="1" smtClean="0">
                <a:solidFill>
                  <a:srgbClr val="000000"/>
                </a:solidFill>
                <a:latin typeface="Helvetica 65 Medium" pitchFamily="2" charset="0"/>
              </a:rPr>
              <a:t>app</a:t>
            </a:r>
            <a:r>
              <a:rPr lang="fr-FR" i="1" dirty="0" smtClean="0">
                <a:solidFill>
                  <a:srgbClr val="000000"/>
                </a:solidFill>
                <a:latin typeface="Helvetica 65 Medium" pitchFamily="2" charset="0"/>
              </a:rPr>
              <a:t> </a:t>
            </a:r>
            <a:r>
              <a:rPr lang="fr-FR" i="1" dirty="0" smtClean="0">
                <a:solidFill>
                  <a:srgbClr val="000000"/>
                </a:solidFill>
                <a:latin typeface="Helvetica 65 Medium" pitchFamily="2" charset="0"/>
              </a:rPr>
              <a:t>: </a:t>
            </a:r>
            <a:r>
              <a:rPr lang="fr-FR" i="1" dirty="0" smtClean="0">
                <a:solidFill>
                  <a:srgbClr val="000000"/>
                </a:solidFill>
                <a:latin typeface="Helvetica 65 Medium" pitchFamily="2" charset="0"/>
              </a:rPr>
              <a:t>intervention des équipes du Centre de Test Clients et des compétences de développement internes à Orange</a:t>
            </a:r>
          </a:p>
          <a:p>
            <a:pPr lvl="2">
              <a:buClr>
                <a:srgbClr val="FF7900"/>
              </a:buClr>
            </a:pPr>
            <a:r>
              <a:rPr lang="fr-FR" i="1" dirty="0" smtClean="0">
                <a:solidFill>
                  <a:srgbClr val="000000"/>
                </a:solidFill>
                <a:latin typeface="Helvetica 65 Medium" pitchFamily="2" charset="0"/>
              </a:rPr>
              <a:t>Intégration de la solution dans le menu USSD Orange Money pour toucher plus d’audience </a:t>
            </a:r>
          </a:p>
          <a:p>
            <a:pPr lvl="2">
              <a:buClr>
                <a:srgbClr val="FF7900"/>
              </a:buClr>
            </a:pPr>
            <a:r>
              <a:rPr lang="fr-FR" i="1" dirty="0" smtClean="0">
                <a:solidFill>
                  <a:srgbClr val="000000"/>
                </a:solidFill>
                <a:latin typeface="Helvetica 65 Medium" pitchFamily="2" charset="0"/>
              </a:rPr>
              <a:t>Faciliter l’authentification des utilisateurs grâce à Mobile </a:t>
            </a:r>
            <a:r>
              <a:rPr lang="fr-FR" i="1" dirty="0" err="1" smtClean="0">
                <a:solidFill>
                  <a:srgbClr val="000000"/>
                </a:solidFill>
                <a:latin typeface="Helvetica 65 Medium" pitchFamily="2" charset="0"/>
              </a:rPr>
              <a:t>Connect</a:t>
            </a:r>
            <a:endParaRPr lang="fr-FR" i="1" dirty="0" smtClean="0">
              <a:solidFill>
                <a:srgbClr val="000000"/>
              </a:solidFill>
              <a:latin typeface="Helvetica 65 Medium" pitchFamily="2" charset="0"/>
            </a:endParaRPr>
          </a:p>
          <a:p>
            <a:pPr lvl="2">
              <a:buClr>
                <a:srgbClr val="FF7900"/>
              </a:buClr>
            </a:pPr>
            <a:r>
              <a:rPr lang="fr-FR" i="1" dirty="0" smtClean="0">
                <a:solidFill>
                  <a:srgbClr val="000000"/>
                </a:solidFill>
                <a:latin typeface="Helvetica 65 Medium" pitchFamily="2" charset="0"/>
              </a:rPr>
              <a:t>Automatisation des paiements des prestations via Orange Money</a:t>
            </a:r>
          </a:p>
          <a:p>
            <a:pPr lvl="2">
              <a:buClr>
                <a:srgbClr val="FF7900"/>
              </a:buClr>
            </a:pPr>
            <a:r>
              <a:rPr lang="fr-FR" i="1" dirty="0" smtClean="0">
                <a:solidFill>
                  <a:srgbClr val="000000"/>
                </a:solidFill>
                <a:latin typeface="Helvetica 65 Medium" pitchFamily="2" charset="0"/>
              </a:rPr>
              <a:t>Revue du pack contractuel proposé aux utilisateurs pour être en conformité avec la réglementation</a:t>
            </a:r>
          </a:p>
          <a:p>
            <a:pPr lvl="2">
              <a:buClr>
                <a:srgbClr val="FF7900"/>
              </a:buClr>
            </a:pPr>
            <a:r>
              <a:rPr lang="fr-FR" i="1" dirty="0" smtClean="0">
                <a:solidFill>
                  <a:srgbClr val="000000"/>
                </a:solidFill>
                <a:latin typeface="Helvetica 65 Medium" pitchFamily="2" charset="0"/>
              </a:rPr>
              <a:t>Offres spécifiques d’internet ou de téléphonie pour mes partenaires</a:t>
            </a:r>
          </a:p>
          <a:p>
            <a:pPr lvl="2">
              <a:buClr>
                <a:srgbClr val="FF7900"/>
              </a:buClr>
            </a:pPr>
            <a:r>
              <a:rPr lang="fr-FR" i="1" dirty="0" smtClean="0">
                <a:solidFill>
                  <a:srgbClr val="000000"/>
                </a:solidFill>
                <a:latin typeface="Helvetica 65 Medium" pitchFamily="2" charset="0"/>
              </a:rPr>
              <a:t>Relais de communications auprès de la base client</a:t>
            </a:r>
          </a:p>
          <a:p>
            <a:pPr marL="0" lvl="2" indent="0">
              <a:buClr>
                <a:srgbClr val="FF7900"/>
              </a:buClr>
              <a:buNone/>
            </a:pPr>
            <a:endParaRPr lang="fr-FR" dirty="0">
              <a:solidFill>
                <a:srgbClr val="000000"/>
              </a:solidFill>
            </a:endParaRPr>
          </a:p>
          <a:p>
            <a:pPr marL="0" lvl="2" indent="0">
              <a:buClr>
                <a:srgbClr val="FF7900"/>
              </a:buClr>
              <a:buNone/>
            </a:pPr>
            <a:r>
              <a:rPr lang="fr-FR" dirty="0" smtClean="0">
                <a:solidFill>
                  <a:srgbClr val="000000"/>
                </a:solidFill>
                <a:latin typeface="Helvetica 65 Medium" pitchFamily="2" charset="0"/>
              </a:rPr>
              <a:t>CES ELEMENTS SONT DES EXEMPLES. Vous êtes tout à fait libre d’en enlever certains, ou d’en ajouter d’autres auxquels vous avez pensé. Toute idée de collaboration autres que celles listées ci-dessus sera fortement valorisée dans l’évaluation de la candidature.</a:t>
            </a:r>
            <a:endParaRPr lang="fr-FR" dirty="0">
              <a:solidFill>
                <a:srgbClr val="000000"/>
              </a:solidFill>
              <a:latin typeface="Helvetica 65 Medium" pitchFamily="2" charset="0"/>
            </a:endParaRPr>
          </a:p>
        </p:txBody>
      </p:sp>
      <p:sp>
        <p:nvSpPr>
          <p:cNvPr id="5" name="Title 4"/>
          <p:cNvSpPr>
            <a:spLocks noGrp="1"/>
          </p:cNvSpPr>
          <p:nvPr>
            <p:ph type="title"/>
          </p:nvPr>
        </p:nvSpPr>
        <p:spPr/>
        <p:txBody>
          <a:bodyPr/>
          <a:lstStyle/>
          <a:p>
            <a:r>
              <a:rPr lang="fr-FR" dirty="0" smtClean="0"/>
              <a:t>Collaboration avec Orange</a:t>
            </a:r>
            <a:endParaRPr lang="fr-FR" dirty="0"/>
          </a:p>
        </p:txBody>
      </p:sp>
    </p:spTree>
    <p:extLst>
      <p:ext uri="{BB962C8B-B14F-4D97-AF65-F5344CB8AC3E}">
        <p14:creationId xmlns:p14="http://schemas.microsoft.com/office/powerpoint/2010/main" val="87867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1011213"/>
            <a:ext cx="7931208" cy="3360737"/>
          </a:xfrm>
        </p:spPr>
        <p:txBody>
          <a:bodyPr/>
          <a:lstStyle/>
          <a:p>
            <a:pPr lvl="0">
              <a:buClr>
                <a:srgbClr val="FFFFFF"/>
              </a:buClr>
            </a:pPr>
            <a:r>
              <a:rPr lang="fr-FR" sz="1600" dirty="0" smtClean="0">
                <a:solidFill>
                  <a:srgbClr val="FF7900"/>
                </a:solidFill>
                <a:latin typeface="+mn-lt"/>
              </a:rPr>
              <a:t>Quelle forme de </a:t>
            </a:r>
            <a:r>
              <a:rPr lang="fr-FR" sz="1600" dirty="0" smtClean="0">
                <a:solidFill>
                  <a:srgbClr val="FF7900"/>
                </a:solidFill>
                <a:latin typeface="+mn-lt"/>
              </a:rPr>
              <a:t>collaboration envisagez vous </a:t>
            </a:r>
            <a:r>
              <a:rPr lang="fr-FR" sz="1600" dirty="0" smtClean="0">
                <a:solidFill>
                  <a:srgbClr val="FF7900"/>
                </a:solidFill>
                <a:latin typeface="+mn-lt"/>
              </a:rPr>
              <a:t>avec le partenaire lié à votre thématique (USAID, AUF, </a:t>
            </a:r>
            <a:r>
              <a:rPr lang="fr-FR" sz="1600" dirty="0" err="1" smtClean="0">
                <a:solidFill>
                  <a:srgbClr val="FF7900"/>
                </a:solidFill>
                <a:latin typeface="+mn-lt"/>
              </a:rPr>
              <a:t>Agrivet</a:t>
            </a:r>
            <a:r>
              <a:rPr lang="fr-FR" sz="1600" dirty="0" smtClean="0">
                <a:solidFill>
                  <a:srgbClr val="FF7900"/>
                </a:solidFill>
                <a:latin typeface="+mn-lt"/>
              </a:rPr>
              <a:t> ?)</a:t>
            </a:r>
            <a:endParaRPr lang="fr-FR" sz="1600" dirty="0" smtClean="0">
              <a:solidFill>
                <a:srgbClr val="FF7900"/>
              </a:solidFill>
              <a:latin typeface="+mn-lt"/>
            </a:endParaRPr>
          </a:p>
          <a:p>
            <a:pPr lvl="0">
              <a:buClr>
                <a:srgbClr val="FFFFFF"/>
              </a:buClr>
            </a:pPr>
            <a:r>
              <a:rPr lang="fr-FR" sz="1600" dirty="0" smtClean="0">
                <a:solidFill>
                  <a:srgbClr val="FF7900"/>
                </a:solidFill>
                <a:latin typeface="+mn-lt"/>
              </a:rPr>
              <a:t>Qu’est ce que vous pouvez apporter </a:t>
            </a:r>
            <a:r>
              <a:rPr lang="fr-FR" sz="1600" dirty="0" smtClean="0">
                <a:solidFill>
                  <a:srgbClr val="FF7900"/>
                </a:solidFill>
                <a:latin typeface="+mn-lt"/>
              </a:rPr>
              <a:t>au partenaire? </a:t>
            </a:r>
            <a:endParaRPr lang="fr-FR" sz="1600" dirty="0" smtClean="0">
              <a:solidFill>
                <a:srgbClr val="FF7900"/>
              </a:solidFill>
              <a:latin typeface="+mn-lt"/>
            </a:endParaRPr>
          </a:p>
          <a:p>
            <a:pPr lvl="0">
              <a:spcBef>
                <a:spcPts val="1200"/>
              </a:spcBef>
              <a:buClr>
                <a:srgbClr val="FFFFFF"/>
              </a:buClr>
            </a:pPr>
            <a:r>
              <a:rPr lang="fr-FR" dirty="0" smtClean="0">
                <a:solidFill>
                  <a:srgbClr val="000000"/>
                </a:solidFill>
                <a:latin typeface="Helvetica 65 Medium" pitchFamily="2" charset="0"/>
              </a:rPr>
              <a:t>Exemple </a:t>
            </a:r>
            <a:r>
              <a:rPr lang="fr-FR" dirty="0" smtClean="0">
                <a:solidFill>
                  <a:srgbClr val="000000"/>
                </a:solidFill>
                <a:latin typeface="Helvetica 65 Medium" pitchFamily="2" charset="0"/>
              </a:rPr>
              <a:t>:</a:t>
            </a:r>
          </a:p>
          <a:p>
            <a:pPr lvl="2">
              <a:buClr>
                <a:srgbClr val="FF7900"/>
              </a:buClr>
            </a:pPr>
            <a:r>
              <a:rPr lang="fr-FR" dirty="0" smtClean="0">
                <a:solidFill>
                  <a:srgbClr val="000000"/>
                </a:solidFill>
                <a:latin typeface="Helvetica 65 Medium" pitchFamily="2" charset="0"/>
              </a:rPr>
              <a:t>Partage d’expériences et de contacts chez les bailleurs de fonds, dans les ministères, auprès de professionnels de votre secteur d’activité</a:t>
            </a:r>
          </a:p>
          <a:p>
            <a:pPr lvl="2">
              <a:buClr>
                <a:srgbClr val="FF7900"/>
              </a:buClr>
            </a:pPr>
            <a:r>
              <a:rPr lang="fr-FR" dirty="0" smtClean="0">
                <a:solidFill>
                  <a:srgbClr val="000000"/>
                </a:solidFill>
                <a:latin typeface="Helvetica 65 Medium" pitchFamily="2" charset="0"/>
              </a:rPr>
              <a:t>Mise en commun de ressources et de matériel</a:t>
            </a:r>
          </a:p>
          <a:p>
            <a:pPr lvl="2">
              <a:buClr>
                <a:srgbClr val="FF7900"/>
              </a:buClr>
            </a:pPr>
            <a:r>
              <a:rPr lang="fr-FR" dirty="0" smtClean="0">
                <a:solidFill>
                  <a:srgbClr val="000000"/>
                </a:solidFill>
                <a:latin typeface="Helvetica 65 Medium" pitchFamily="2" charset="0"/>
              </a:rPr>
              <a:t>Aide technique sur des formalités administratives</a:t>
            </a:r>
            <a:endParaRPr lang="fr-FR" dirty="0" smtClean="0">
              <a:solidFill>
                <a:srgbClr val="000000"/>
              </a:solidFill>
              <a:latin typeface="Helvetica 65 Medium" pitchFamily="2" charset="0"/>
            </a:endParaRPr>
          </a:p>
          <a:p>
            <a:pPr lvl="2">
              <a:buClr>
                <a:srgbClr val="FF7900"/>
              </a:buClr>
            </a:pPr>
            <a:r>
              <a:rPr lang="fr-FR" dirty="0" smtClean="0">
                <a:solidFill>
                  <a:srgbClr val="000000"/>
                </a:solidFill>
                <a:latin typeface="Helvetica 65 Medium" pitchFamily="2" charset="0"/>
              </a:rPr>
              <a:t>Communication</a:t>
            </a:r>
            <a:endParaRPr lang="fr-FR" dirty="0" smtClean="0">
              <a:solidFill>
                <a:srgbClr val="000000"/>
              </a:solidFill>
              <a:latin typeface="Helvetica 65 Medium" pitchFamily="2" charset="0"/>
            </a:endParaRPr>
          </a:p>
          <a:p>
            <a:pPr lvl="2">
              <a:buClr>
                <a:srgbClr val="FF7900"/>
              </a:buClr>
            </a:pPr>
            <a:r>
              <a:rPr lang="fr-FR" dirty="0" smtClean="0">
                <a:solidFill>
                  <a:srgbClr val="000000"/>
                </a:solidFill>
                <a:latin typeface="Helvetica 65 Medium" pitchFamily="2" charset="0"/>
              </a:rPr>
              <a:t>Apport </a:t>
            </a:r>
            <a:r>
              <a:rPr lang="fr-FR" dirty="0" smtClean="0">
                <a:solidFill>
                  <a:srgbClr val="000000"/>
                </a:solidFill>
                <a:latin typeface="Helvetica 65 Medium" pitchFamily="2" charset="0"/>
              </a:rPr>
              <a:t>de nouveaux </a:t>
            </a:r>
            <a:r>
              <a:rPr lang="fr-FR" dirty="0" smtClean="0">
                <a:solidFill>
                  <a:srgbClr val="000000"/>
                </a:solidFill>
                <a:latin typeface="Helvetica 65 Medium" pitchFamily="2" charset="0"/>
              </a:rPr>
              <a:t>clients…</a:t>
            </a:r>
          </a:p>
          <a:p>
            <a:pPr lvl="2">
              <a:buClr>
                <a:srgbClr val="FF7900"/>
              </a:buClr>
            </a:pPr>
            <a:endParaRPr lang="fr-FR" dirty="0">
              <a:solidFill>
                <a:srgbClr val="000000"/>
              </a:solidFill>
            </a:endParaRPr>
          </a:p>
          <a:p>
            <a:pPr marL="0" lvl="2" indent="0">
              <a:buClr>
                <a:srgbClr val="FF7900"/>
              </a:buClr>
              <a:buNone/>
            </a:pPr>
            <a:r>
              <a:rPr lang="fr-FR" dirty="0">
                <a:solidFill>
                  <a:srgbClr val="000000"/>
                </a:solidFill>
                <a:latin typeface="Helvetica 65 Medium" pitchFamily="2" charset="0"/>
              </a:rPr>
              <a:t>CES ELEMENTS SONT DES EXEMPLES. Vous êtes tout à fait libre d’en enlever certains, ou d’en ajouter d’autres auxquels vous avez pensé. Toute idée de collaboration autres que celles listés ci-dessus sera fortement valorisée dans l’évaluation de la candidature.</a:t>
            </a:r>
          </a:p>
          <a:p>
            <a:pPr lvl="2">
              <a:buClr>
                <a:srgbClr val="FF7900"/>
              </a:buClr>
            </a:pPr>
            <a:endParaRPr lang="fr-FR" dirty="0">
              <a:solidFill>
                <a:srgbClr val="000000"/>
              </a:solidFill>
            </a:endParaRPr>
          </a:p>
        </p:txBody>
      </p:sp>
      <p:sp>
        <p:nvSpPr>
          <p:cNvPr id="5" name="Title 4"/>
          <p:cNvSpPr>
            <a:spLocks noGrp="1"/>
          </p:cNvSpPr>
          <p:nvPr>
            <p:ph type="title"/>
          </p:nvPr>
        </p:nvSpPr>
        <p:spPr/>
        <p:txBody>
          <a:bodyPr/>
          <a:lstStyle/>
          <a:p>
            <a:r>
              <a:rPr lang="fr-FR" dirty="0" smtClean="0"/>
              <a:t>Collaboration avec </a:t>
            </a:r>
            <a:r>
              <a:rPr lang="fr-FR" dirty="0" smtClean="0"/>
              <a:t>le partenaire sectoriel</a:t>
            </a:r>
            <a:endParaRPr lang="fr-FR" dirty="0"/>
          </a:p>
        </p:txBody>
      </p:sp>
    </p:spTree>
    <p:extLst>
      <p:ext uri="{BB962C8B-B14F-4D97-AF65-F5344CB8AC3E}">
        <p14:creationId xmlns:p14="http://schemas.microsoft.com/office/powerpoint/2010/main" val="2430110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idx="1"/>
          </p:nvPr>
        </p:nvSpPr>
        <p:spPr>
          <a:xfrm>
            <a:off x="313200" y="1011213"/>
            <a:ext cx="7931208" cy="3360737"/>
          </a:xfrm>
        </p:spPr>
        <p:txBody>
          <a:bodyPr/>
          <a:lstStyle/>
          <a:p>
            <a:pPr lvl="0">
              <a:buClr>
                <a:srgbClr val="FFFFFF"/>
              </a:buClr>
            </a:pPr>
            <a:r>
              <a:rPr lang="fr-FR" sz="1600" dirty="0" smtClean="0">
                <a:solidFill>
                  <a:srgbClr val="FF7900"/>
                </a:solidFill>
                <a:latin typeface="+mn-lt"/>
              </a:rPr>
              <a:t>Vous avez déjà :</a:t>
            </a:r>
          </a:p>
          <a:p>
            <a:pPr marL="285750" lvl="0" indent="-285750">
              <a:buClrTx/>
              <a:buSzPct val="75000"/>
              <a:buFont typeface="Arial" pitchFamily="34" charset="0"/>
              <a:buChar char="•"/>
            </a:pPr>
            <a:r>
              <a:rPr lang="fr-FR" sz="1600" dirty="0" smtClean="0">
                <a:solidFill>
                  <a:srgbClr val="FF7900"/>
                </a:solidFill>
                <a:latin typeface="+mn-lt"/>
              </a:rPr>
              <a:t>intégré un autre incubateur?</a:t>
            </a:r>
          </a:p>
          <a:p>
            <a:pPr marL="285750" lvl="0" indent="-285750">
              <a:buClrTx/>
              <a:buSzPct val="75000"/>
              <a:buFont typeface="Arial" pitchFamily="34" charset="0"/>
              <a:buChar char="•"/>
            </a:pPr>
            <a:r>
              <a:rPr lang="fr-FR" sz="1600" dirty="0" smtClean="0">
                <a:solidFill>
                  <a:srgbClr val="FF7900"/>
                </a:solidFill>
                <a:latin typeface="+mn-lt"/>
              </a:rPr>
              <a:t>remporté un prix ou une subvention?</a:t>
            </a:r>
          </a:p>
          <a:p>
            <a:pPr marL="285750" lvl="0" indent="-285750">
              <a:buClrTx/>
              <a:buSzPct val="75000"/>
              <a:buFont typeface="Arial" pitchFamily="34" charset="0"/>
              <a:buChar char="•"/>
            </a:pPr>
            <a:r>
              <a:rPr lang="fr-FR" sz="1600" dirty="0" smtClean="0">
                <a:solidFill>
                  <a:srgbClr val="FF7900"/>
                </a:solidFill>
                <a:latin typeface="+mn-lt"/>
              </a:rPr>
              <a:t>eu des couvertures médias et des articles?</a:t>
            </a:r>
          </a:p>
          <a:p>
            <a:pPr marL="285750" lvl="0" indent="-285750">
              <a:buClrTx/>
              <a:buSzPct val="75000"/>
              <a:buFont typeface="Arial" pitchFamily="34" charset="0"/>
              <a:buChar char="•"/>
            </a:pPr>
            <a:r>
              <a:rPr lang="fr-FR" sz="1600" dirty="0" smtClean="0">
                <a:solidFill>
                  <a:srgbClr val="FF7900"/>
                </a:solidFill>
                <a:latin typeface="+mn-lt"/>
              </a:rPr>
              <a:t>convaincu un investisseur d’investir dans votre entreprise ?</a:t>
            </a:r>
          </a:p>
          <a:p>
            <a:pPr marL="285750" lvl="0" indent="-285750">
              <a:buClrTx/>
              <a:buSzPct val="75000"/>
              <a:buFont typeface="Arial" pitchFamily="34" charset="0"/>
              <a:buChar char="•"/>
            </a:pPr>
            <a:endParaRPr lang="fr-FR" sz="1600" dirty="0">
              <a:solidFill>
                <a:srgbClr val="FF7900"/>
              </a:solidFill>
              <a:latin typeface="+mn-lt"/>
            </a:endParaRPr>
          </a:p>
          <a:p>
            <a:pPr lvl="0">
              <a:buClrTx/>
              <a:buSzPct val="75000"/>
            </a:pPr>
            <a:r>
              <a:rPr lang="fr-FR" sz="1600" dirty="0" smtClean="0">
                <a:solidFill>
                  <a:schemeClr val="tx1"/>
                </a:solidFill>
                <a:latin typeface="+mn-lt"/>
              </a:rPr>
              <a:t>Renseignez le ici !</a:t>
            </a:r>
            <a:endParaRPr lang="fr-FR" sz="1600" dirty="0" smtClean="0">
              <a:solidFill>
                <a:schemeClr val="tx1"/>
              </a:solidFill>
              <a:latin typeface="+mn-lt"/>
            </a:endParaRPr>
          </a:p>
        </p:txBody>
      </p:sp>
      <p:sp>
        <p:nvSpPr>
          <p:cNvPr id="5" name="Title 4"/>
          <p:cNvSpPr>
            <a:spLocks noGrp="1"/>
          </p:cNvSpPr>
          <p:nvPr>
            <p:ph type="title"/>
          </p:nvPr>
        </p:nvSpPr>
        <p:spPr/>
        <p:txBody>
          <a:bodyPr/>
          <a:lstStyle/>
          <a:p>
            <a:r>
              <a:rPr lang="fr-FR" dirty="0" smtClean="0"/>
              <a:t>Ils nous soutiennent</a:t>
            </a:r>
            <a:endParaRPr lang="fr-FR" dirty="0"/>
          </a:p>
        </p:txBody>
      </p:sp>
    </p:spTree>
    <p:extLst>
      <p:ext uri="{BB962C8B-B14F-4D97-AF65-F5344CB8AC3E}">
        <p14:creationId xmlns:p14="http://schemas.microsoft.com/office/powerpoint/2010/main" val="3270373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13535" y="267618"/>
            <a:ext cx="8650953" cy="2304131"/>
          </a:xfrm>
        </p:spPr>
        <p:txBody>
          <a:bodyPr/>
          <a:lstStyle/>
          <a:p>
            <a:r>
              <a:rPr lang="fr-FR" noProof="0" dirty="0" smtClean="0">
                <a:solidFill>
                  <a:schemeClr val="bg2"/>
                </a:solidFill>
              </a:rPr>
              <a:t>Orange </a:t>
            </a:r>
            <a:br>
              <a:rPr lang="fr-FR" noProof="0" dirty="0" smtClean="0">
                <a:solidFill>
                  <a:schemeClr val="bg2"/>
                </a:solidFill>
              </a:rPr>
            </a:br>
            <a:r>
              <a:rPr lang="fr-FR" noProof="0" dirty="0" smtClean="0"/>
              <a:t>Fab Madagascar</a:t>
            </a:r>
            <a:endParaRPr lang="fr-FR" noProof="0" dirty="0"/>
          </a:p>
        </p:txBody>
      </p:sp>
      <p:sp>
        <p:nvSpPr>
          <p:cNvPr id="5" name="Subtitle 4"/>
          <p:cNvSpPr>
            <a:spLocks noGrp="1"/>
          </p:cNvSpPr>
          <p:nvPr>
            <p:ph type="subTitle" idx="1"/>
          </p:nvPr>
        </p:nvSpPr>
        <p:spPr>
          <a:xfrm>
            <a:off x="323528" y="2427734"/>
            <a:ext cx="8509784" cy="966156"/>
          </a:xfrm>
        </p:spPr>
        <p:txBody>
          <a:bodyPr/>
          <a:lstStyle/>
          <a:p>
            <a:r>
              <a:rPr lang="fr-FR" noProof="0" dirty="0" smtClean="0"/>
              <a:t>Contactez-nous : </a:t>
            </a:r>
          </a:p>
          <a:p>
            <a:r>
              <a:rPr lang="fr-FR" dirty="0" smtClean="0">
                <a:hlinkClick r:id="rId3"/>
              </a:rPr>
              <a:t>www.orangefab.mg</a:t>
            </a:r>
            <a:endParaRPr lang="fr-FR" dirty="0" smtClean="0"/>
          </a:p>
          <a:p>
            <a:r>
              <a:rPr lang="fr-FR" dirty="0" smtClean="0">
                <a:hlinkClick r:id="rId4"/>
              </a:rPr>
              <a:t>Pierre.meric@orange.com</a:t>
            </a:r>
            <a:r>
              <a:rPr lang="fr-FR" dirty="0" smtClean="0"/>
              <a:t> </a:t>
            </a:r>
          </a:p>
          <a:p>
            <a:endParaRPr lang="fr-FR" noProof="0" dirty="0" smtClean="0"/>
          </a:p>
        </p:txBody>
      </p:sp>
    </p:spTree>
    <p:extLst>
      <p:ext uri="{BB962C8B-B14F-4D97-AF65-F5344CB8AC3E}">
        <p14:creationId xmlns:p14="http://schemas.microsoft.com/office/powerpoint/2010/main" val="71481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R Outils et elements utiles">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ORA_Template_Beta_external_110816.potx" id="{096397F8-02DF-40E4-AEB9-88A0052F30F0}" vid="{AA36791E-F7D8-46B6-BCF9-C51758B3B4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3689F6A969AB449B11794B473A2EDAB" ma:contentTypeVersion="1" ma:contentTypeDescription="Create a new document." ma:contentTypeScope="" ma:versionID="df30161e6b4666b7a93eec9546cc1236">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C8CC133-FB48-48D4-A8C3-39AD330120CE}">
  <ds:schemaRefs>
    <ds:schemaRef ds:uri="http://schemas.microsoft.com/sharepoint/v3/contenttype/forms"/>
  </ds:schemaRefs>
</ds:datastoreItem>
</file>

<file path=customXml/itemProps2.xml><?xml version="1.0" encoding="utf-8"?>
<ds:datastoreItem xmlns:ds="http://schemas.openxmlformats.org/officeDocument/2006/customXml" ds:itemID="{0171630A-DC16-4AC1-8EE4-41158D582A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C46F8E-D621-4DF3-AA77-86E0302874BE}">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3933</TotalTime>
  <Words>1812</Words>
  <Application>Microsoft Office PowerPoint</Application>
  <PresentationFormat>Affichage à l'écran (16:9)</PresentationFormat>
  <Paragraphs>254</Paragraphs>
  <Slides>16</Slides>
  <Notes>2</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OFR Outils et elements utiles</vt:lpstr>
      <vt:lpstr>Orange Fab  Madagascar Saison 3</vt:lpstr>
      <vt:lpstr>Présentation PowerPoint</vt:lpstr>
      <vt:lpstr>Nom de votre entreprise</vt:lpstr>
      <vt:lpstr>Constat</vt:lpstr>
      <vt:lpstr>Solution</vt:lpstr>
      <vt:lpstr>Produit / Service</vt:lpstr>
      <vt:lpstr>Marché / Cible</vt:lpstr>
      <vt:lpstr>Business model</vt:lpstr>
      <vt:lpstr>Concurrents</vt:lpstr>
      <vt:lpstr>Equipe</vt:lpstr>
      <vt:lpstr>Roadmap</vt:lpstr>
      <vt:lpstr>Chiffres clés</vt:lpstr>
      <vt:lpstr>Collaboration avec Orange</vt:lpstr>
      <vt:lpstr>Collaboration avec le partenaire sectoriel</vt:lpstr>
      <vt:lpstr>Ils nous soutiennent</vt:lpstr>
      <vt:lpstr>Orange  Fab Madagascar</vt:lpstr>
    </vt:vector>
  </TitlesOfParts>
  <Company>Article10</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Smith</dc:creator>
  <cp:lastModifiedBy>MERIC Pierre MEA/OMM</cp:lastModifiedBy>
  <cp:revision>135</cp:revision>
  <dcterms:created xsi:type="dcterms:W3CDTF">2016-08-11T14:02:28Z</dcterms:created>
  <dcterms:modified xsi:type="dcterms:W3CDTF">2021-01-15T12:43:45Z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0x010100A3689F6A969AB449B11794B473A2EDAB</vt:lpwstr>
  </property>
</Properties>
</file>